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53"/>
  </p:notesMasterIdLst>
  <p:handoutMasterIdLst>
    <p:handoutMasterId r:id="rId54"/>
  </p:handoutMasterIdLst>
  <p:sldIdLst>
    <p:sldId id="256" r:id="rId2"/>
    <p:sldId id="257" r:id="rId3"/>
    <p:sldId id="351" r:id="rId4"/>
    <p:sldId id="260" r:id="rId5"/>
    <p:sldId id="335" r:id="rId6"/>
    <p:sldId id="286" r:id="rId7"/>
    <p:sldId id="344" r:id="rId8"/>
    <p:sldId id="280" r:id="rId9"/>
    <p:sldId id="343" r:id="rId10"/>
    <p:sldId id="339" r:id="rId11"/>
    <p:sldId id="282" r:id="rId12"/>
    <p:sldId id="283" r:id="rId13"/>
    <p:sldId id="284" r:id="rId14"/>
    <p:sldId id="294" r:id="rId15"/>
    <p:sldId id="297" r:id="rId16"/>
    <p:sldId id="285" r:id="rId17"/>
    <p:sldId id="279" r:id="rId18"/>
    <p:sldId id="315" r:id="rId19"/>
    <p:sldId id="316" r:id="rId20"/>
    <p:sldId id="349" r:id="rId21"/>
    <p:sldId id="289" r:id="rId22"/>
    <p:sldId id="290" r:id="rId23"/>
    <p:sldId id="347" r:id="rId24"/>
    <p:sldId id="298" r:id="rId25"/>
    <p:sldId id="299" r:id="rId26"/>
    <p:sldId id="321" r:id="rId27"/>
    <p:sldId id="324" r:id="rId28"/>
    <p:sldId id="317" r:id="rId29"/>
    <p:sldId id="322" r:id="rId30"/>
    <p:sldId id="318" r:id="rId31"/>
    <p:sldId id="319" r:id="rId32"/>
    <p:sldId id="300" r:id="rId33"/>
    <p:sldId id="326" r:id="rId34"/>
    <p:sldId id="301" r:id="rId35"/>
    <p:sldId id="302" r:id="rId36"/>
    <p:sldId id="306" r:id="rId37"/>
    <p:sldId id="304" r:id="rId38"/>
    <p:sldId id="307" r:id="rId39"/>
    <p:sldId id="350" r:id="rId40"/>
    <p:sldId id="352" r:id="rId41"/>
    <p:sldId id="334" r:id="rId42"/>
    <p:sldId id="308" r:id="rId43"/>
    <p:sldId id="309" r:id="rId44"/>
    <p:sldId id="313" r:id="rId45"/>
    <p:sldId id="310" r:id="rId46"/>
    <p:sldId id="314" r:id="rId47"/>
    <p:sldId id="312" r:id="rId48"/>
    <p:sldId id="353" r:id="rId49"/>
    <p:sldId id="305" r:id="rId50"/>
    <p:sldId id="355" r:id="rId51"/>
    <p:sldId id="356" r:id="rId5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AB39"/>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029" autoAdjust="0"/>
  </p:normalViewPr>
  <p:slideViewPr>
    <p:cSldViewPr snapToGrid="0" snapToObjects="1">
      <p:cViewPr varScale="1">
        <p:scale>
          <a:sx n="85" d="100"/>
          <a:sy n="85" d="100"/>
        </p:scale>
        <p:origin x="1363" y="67"/>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6D1952-4C8C-594A-8D47-CC3EBD31CD69}" type="datetimeFigureOut">
              <a:rPr lang="en-US" smtClean="0"/>
              <a:t>4/3/2021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632E9FD-FA40-FC48-8917-175ED0BCC748}" type="slidenum">
              <a:rPr lang="en-US" smtClean="0"/>
              <a:t>‹#›</a:t>
            </a:fld>
            <a:endParaRPr lang="en-US"/>
          </a:p>
        </p:txBody>
      </p:sp>
    </p:spTree>
    <p:extLst>
      <p:ext uri="{BB962C8B-B14F-4D97-AF65-F5344CB8AC3E}">
        <p14:creationId xmlns:p14="http://schemas.microsoft.com/office/powerpoint/2010/main" val="41872048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E82BA9-193E-D440-8A2C-9653656F2AE3}" type="datetimeFigureOut">
              <a:rPr lang="en-US" smtClean="0"/>
              <a:t>4/3/2021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63C63D-0C1A-0E4C-A0BD-8D65A9542426}" type="slidenum">
              <a:rPr lang="en-US" smtClean="0"/>
              <a:t>‹#›</a:t>
            </a:fld>
            <a:endParaRPr lang="en-US"/>
          </a:p>
        </p:txBody>
      </p:sp>
    </p:spTree>
    <p:extLst>
      <p:ext uri="{BB962C8B-B14F-4D97-AF65-F5344CB8AC3E}">
        <p14:creationId xmlns:p14="http://schemas.microsoft.com/office/powerpoint/2010/main" val="42107056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P-value#Interpretat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motivations:</a:t>
            </a:r>
            <a:r>
              <a:rPr lang="en-US" baseline="0" dirty="0" smtClean="0"/>
              <a:t> workflows at work</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2</a:t>
            </a:fld>
            <a:endParaRPr lang="en-US"/>
          </a:p>
        </p:txBody>
      </p:sp>
    </p:spTree>
    <p:extLst>
      <p:ext uri="{BB962C8B-B14F-4D97-AF65-F5344CB8AC3E}">
        <p14:creationId xmlns:p14="http://schemas.microsoft.com/office/powerpoint/2010/main" val="361840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a:t>
            </a:r>
            <a:r>
              <a:rPr lang="en-US" baseline="0" dirty="0" smtClean="0"/>
              <a:t> out some of the most applied </a:t>
            </a:r>
            <a:r>
              <a:rPr lang="en-US" baseline="0" dirty="0" err="1" smtClean="0"/>
              <a:t>uspc_class</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15</a:t>
            </a:fld>
            <a:endParaRPr lang="en-US"/>
          </a:p>
        </p:txBody>
      </p:sp>
    </p:spTree>
    <p:extLst>
      <p:ext uri="{BB962C8B-B14F-4D97-AF65-F5344CB8AC3E}">
        <p14:creationId xmlns:p14="http://schemas.microsoft.com/office/powerpoint/2010/main" val="1954244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sort_values</a:t>
            </a:r>
            <a:r>
              <a:rPr lang="en-US" dirty="0" smtClean="0"/>
              <a:t>(["</a:t>
            </a:r>
            <a:r>
              <a:rPr lang="en-US" dirty="0" err="1" smtClean="0"/>
              <a:t>application_number_all</a:t>
            </a:r>
            <a:r>
              <a:rPr lang="en-US" dirty="0" smtClean="0"/>
              <a:t>", "</a:t>
            </a:r>
            <a:r>
              <a:rPr lang="en-US" dirty="0" err="1" smtClean="0"/>
              <a:t>patented_rate</a:t>
            </a:r>
            <a:r>
              <a:rPr lang="en-US" dirty="0" smtClean="0"/>
              <a:t>"], ascending = [False, False]). </a:t>
            </a:r>
            <a:r>
              <a:rPr lang="en-US" dirty="0" err="1" smtClean="0"/>
              <a:t>Patented_rate</a:t>
            </a:r>
            <a:r>
              <a:rPr lang="en-US" baseline="0" dirty="0" smtClean="0"/>
              <a:t> and </a:t>
            </a:r>
            <a:r>
              <a:rPr lang="en-US" baseline="0" dirty="0" err="1" smtClean="0"/>
              <a:t>application_number_all</a:t>
            </a:r>
            <a:r>
              <a:rPr lang="en-US" baseline="0" dirty="0" smtClean="0"/>
              <a:t> are </a:t>
            </a:r>
            <a:r>
              <a:rPr lang="en-US" dirty="0" smtClean="0"/>
              <a:t>Not </a:t>
            </a:r>
            <a:r>
              <a:rPr lang="en-US" dirty="0" smtClean="0"/>
              <a:t>correlated, just looking at it.</a:t>
            </a:r>
            <a:r>
              <a:rPr lang="en-US" baseline="0" dirty="0" smtClean="0"/>
              <a:t> </a:t>
            </a:r>
            <a:r>
              <a:rPr lang="en-US" baseline="0" dirty="0" smtClean="0"/>
              <a:t>Do not even need to draw a line.</a:t>
            </a:r>
          </a:p>
          <a:p>
            <a:r>
              <a:rPr lang="en-US" baseline="0" dirty="0" smtClean="0"/>
              <a:t>Point </a:t>
            </a:r>
            <a:r>
              <a:rPr lang="en-US" baseline="0" dirty="0" smtClean="0"/>
              <a:t>it out bio-</a:t>
            </a:r>
            <a:r>
              <a:rPr lang="en-US" baseline="0" dirty="0" err="1" smtClean="0"/>
              <a:t>chem</a:t>
            </a:r>
            <a:r>
              <a:rPr lang="en-US" baseline="0" dirty="0" smtClean="0"/>
              <a:t> has low patented rate. That is why big pharm companies keep merging small ones. Hard for small company to survive! The </a:t>
            </a:r>
            <a:r>
              <a:rPr lang="en-US" baseline="0" dirty="0" err="1" smtClean="0"/>
              <a:t>eco’logical</a:t>
            </a:r>
            <a:r>
              <a:rPr lang="en-US" baseline="0" dirty="0" smtClean="0"/>
              <a:t> </a:t>
            </a:r>
            <a:r>
              <a:rPr lang="en-US" baseline="0" dirty="0" smtClean="0"/>
              <a:t>situation for pharm companies. </a:t>
            </a:r>
          </a:p>
          <a:p>
            <a:r>
              <a:rPr lang="en-US" baseline="0" dirty="0" smtClean="0"/>
              <a:t>Green circled ones are over 50 success rate.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16</a:t>
            </a:fld>
            <a:endParaRPr lang="en-US"/>
          </a:p>
        </p:txBody>
      </p:sp>
    </p:spTree>
    <p:extLst>
      <p:ext uri="{BB962C8B-B14F-4D97-AF65-F5344CB8AC3E}">
        <p14:creationId xmlns:p14="http://schemas.microsoft.com/office/powerpoint/2010/main" val="245933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Interests</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17</a:t>
            </a:fld>
            <a:endParaRPr lang="en-US"/>
          </a:p>
        </p:txBody>
      </p:sp>
    </p:spTree>
    <p:extLst>
      <p:ext uri="{BB962C8B-B14F-4D97-AF65-F5344CB8AC3E}">
        <p14:creationId xmlns:p14="http://schemas.microsoft.com/office/powerpoint/2010/main" val="1959486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#p-value is very small, so can reject the null hypo D25 and D12 mean are the same from the </a:t>
            </a:r>
            <a:r>
              <a:rPr lang="en-US" dirty="0" err="1" smtClean="0"/>
              <a:t>patent_issue_and_file_date_delta</a:t>
            </a:r>
            <a:r>
              <a:rPr lang="en-US" dirty="0" smtClean="0"/>
              <a:t> perspective. </a:t>
            </a:r>
            <a:r>
              <a:rPr lang="en-US" sz="1200" b="0" i="0" kern="1200" dirty="0" smtClean="0">
                <a:solidFill>
                  <a:schemeClr val="tx1"/>
                </a:solidFill>
                <a:effectLst/>
                <a:latin typeface="+mn-lt"/>
                <a:ea typeface="+mn-ea"/>
                <a:cs typeface="+mn-cs"/>
              </a:rPr>
              <a:t>We can use this test, if we observe two independent samples from the same or different population, e.g. exam scores of boys and girls or of two ethnic groups. The test measures </a:t>
            </a:r>
            <a:r>
              <a:rPr lang="en-US" sz="1200" b="1" i="0" u="sng" kern="1200" dirty="0" smtClean="0">
                <a:solidFill>
                  <a:srgbClr val="FF0000"/>
                </a:solidFill>
                <a:effectLst/>
                <a:latin typeface="+mn-lt"/>
                <a:ea typeface="+mn-ea"/>
                <a:cs typeface="+mn-cs"/>
              </a:rPr>
              <a:t>whether the average (expected) value differs significantly across samples.</a:t>
            </a:r>
            <a:r>
              <a:rPr lang="en-US" sz="1200" b="0" i="0" kern="1200" dirty="0" smtClean="0">
                <a:solidFill>
                  <a:schemeClr val="tx1"/>
                </a:solidFill>
                <a:effectLst/>
                <a:latin typeface="+mn-lt"/>
                <a:ea typeface="+mn-ea"/>
                <a:cs typeface="+mn-cs"/>
              </a:rPr>
              <a:t> If we observe a large p-value, for example larger than 0.05 or 0.1, then we cannot reject the null hypothesis of identical average scores. If the p-value is smaller than the threshold, e.g. 1%, 5% or 10%, then we reject the null hypothesis of equal averages.</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18</a:t>
            </a:fld>
            <a:endParaRPr lang="en-US"/>
          </a:p>
        </p:txBody>
      </p:sp>
    </p:spTree>
    <p:extLst>
      <p:ext uri="{BB962C8B-B14F-4D97-AF65-F5344CB8AC3E}">
        <p14:creationId xmlns:p14="http://schemas.microsoft.com/office/powerpoint/2010/main" val="1560882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19</a:t>
            </a:fld>
            <a:endParaRPr lang="en-US"/>
          </a:p>
        </p:txBody>
      </p:sp>
    </p:spTree>
    <p:extLst>
      <p:ext uri="{BB962C8B-B14F-4D97-AF65-F5344CB8AC3E}">
        <p14:creationId xmlns:p14="http://schemas.microsoft.com/office/powerpoint/2010/main" val="1002672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Average years only 1.6 years and I will</a:t>
            </a:r>
            <a:r>
              <a:rPr lang="en-US" baseline="0" dirty="0" smtClean="0"/>
              <a:t> take it!!! With a high patented rate</a:t>
            </a:r>
          </a:p>
          <a:p>
            <a:r>
              <a:rPr lang="en-US" dirty="0" smtClean="0"/>
              <a:t># the </a:t>
            </a:r>
            <a:r>
              <a:rPr lang="en-US" dirty="0" err="1" smtClean="0"/>
              <a:t>application_number_patented</a:t>
            </a:r>
            <a:r>
              <a:rPr lang="en-US" dirty="0" smtClean="0"/>
              <a:t> and </a:t>
            </a:r>
            <a:r>
              <a:rPr lang="en-US" dirty="0" err="1" smtClean="0"/>
              <a:t>patented_cases_per_class</a:t>
            </a:r>
            <a:r>
              <a:rPr lang="en-US" dirty="0" smtClean="0"/>
              <a:t> are not exactly the same from the two </a:t>
            </a:r>
            <a:r>
              <a:rPr lang="en-US" dirty="0" err="1" smtClean="0"/>
              <a:t>DataFrames</a:t>
            </a:r>
            <a:r>
              <a:rPr lang="en-US" dirty="0" smtClean="0"/>
              <a:t>, why? </a:t>
            </a:r>
          </a:p>
          <a:p>
            <a:r>
              <a:rPr lang="en-US" dirty="0" smtClean="0"/>
              <a:t># </a:t>
            </a:r>
            <a:r>
              <a:rPr lang="en-US" dirty="0" err="1" smtClean="0"/>
              <a:t>application_number_patented</a:t>
            </a:r>
            <a:r>
              <a:rPr lang="en-US" dirty="0" smtClean="0"/>
              <a:t> is generated from (</a:t>
            </a:r>
            <a:r>
              <a:rPr lang="en-US" dirty="0" err="1" smtClean="0"/>
              <a:t>application_cleaned_patented.groupby</a:t>
            </a:r>
            <a:r>
              <a:rPr lang="en-US" dirty="0" smtClean="0"/>
              <a:t>(['</a:t>
            </a:r>
            <a:r>
              <a:rPr lang="en-US" dirty="0" err="1" smtClean="0"/>
              <a:t>uspc_class</a:t>
            </a:r>
            <a:r>
              <a:rPr lang="en-US" dirty="0" smtClean="0"/>
              <a:t>']) which has looser requirements since only want to know the final</a:t>
            </a:r>
            <a:r>
              <a:rPr lang="en-US" baseline="0" dirty="0" smtClean="0"/>
              <a:t> result if patented or not.</a:t>
            </a:r>
            <a:endParaRPr lang="en-US" dirty="0" smtClean="0"/>
          </a:p>
          <a:p>
            <a:r>
              <a:rPr lang="en-US" dirty="0" smtClean="0"/>
              <a:t># </a:t>
            </a:r>
            <a:r>
              <a:rPr lang="en-US" dirty="0" err="1" smtClean="0"/>
              <a:t>patented_cases_per_class</a:t>
            </a:r>
            <a:r>
              <a:rPr lang="en-US" dirty="0" smtClean="0"/>
              <a:t> is generated from (</a:t>
            </a:r>
            <a:r>
              <a:rPr lang="en-US" dirty="0" err="1" smtClean="0"/>
              <a:t>application_cleaned_nona.groupby</a:t>
            </a:r>
            <a:r>
              <a:rPr lang="en-US" dirty="0" smtClean="0"/>
              <a:t>(['</a:t>
            </a:r>
            <a:r>
              <a:rPr lang="en-US" dirty="0" err="1" smtClean="0"/>
              <a:t>uspc_class</a:t>
            </a:r>
            <a:r>
              <a:rPr lang="en-US" dirty="0" smtClean="0"/>
              <a:t>'])) which has stricter </a:t>
            </a:r>
            <a:r>
              <a:rPr lang="en-US" dirty="0" smtClean="0"/>
              <a:t>requirements since it was calculating period.</a:t>
            </a:r>
            <a:r>
              <a:rPr lang="en-US" baseline="0" dirty="0" smtClean="0"/>
              <a:t> </a:t>
            </a:r>
          </a:p>
          <a:p>
            <a:endParaRPr lang="en-US" baseline="0" dirty="0" smtClean="0"/>
          </a:p>
          <a:p>
            <a:r>
              <a:rPr lang="en-US" sz="1200" b="0" i="0" kern="1200" dirty="0" smtClean="0">
                <a:solidFill>
                  <a:schemeClr val="tx1"/>
                </a:solidFill>
                <a:effectLst/>
                <a:latin typeface="+mn-lt"/>
                <a:ea typeface="+mn-ea"/>
                <a:cs typeface="+mn-cs"/>
              </a:rPr>
              <a:t>The soliloquy is essentially all about life and death: "To be or </a:t>
            </a:r>
            <a:r>
              <a:rPr lang="en-US" sz="1200" b="1" i="0" kern="1200" dirty="0" smtClean="0">
                <a:solidFill>
                  <a:schemeClr val="tx1"/>
                </a:solidFill>
                <a:effectLst/>
                <a:latin typeface="+mn-lt"/>
                <a:ea typeface="+mn-ea"/>
                <a:cs typeface="+mn-cs"/>
              </a:rPr>
              <a:t>not to be</a:t>
            </a:r>
            <a:r>
              <a:rPr lang="en-US" sz="1200" b="0" i="0" kern="1200" dirty="0" smtClean="0">
                <a:solidFill>
                  <a:schemeClr val="tx1"/>
                </a:solidFill>
                <a:effectLst/>
                <a:latin typeface="+mn-lt"/>
                <a:ea typeface="+mn-ea"/>
                <a:cs typeface="+mn-cs"/>
              </a:rPr>
              <a:t>" means "To live or </a:t>
            </a:r>
            <a:r>
              <a:rPr lang="en-US" sz="1200" b="1" i="0"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to live" (or "To live or to die"). Hamlet discusses how painful and miserable human life is, and how death (specifically suicide) would be preferable, would it </a:t>
            </a:r>
            <a:r>
              <a:rPr lang="en-US" sz="1200" b="1" i="0"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be for the fearful uncertainty of what comes after death</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20</a:t>
            </a:fld>
            <a:endParaRPr lang="en-US"/>
          </a:p>
        </p:txBody>
      </p:sp>
    </p:spTree>
    <p:extLst>
      <p:ext uri="{BB962C8B-B14F-4D97-AF65-F5344CB8AC3E}">
        <p14:creationId xmlns:p14="http://schemas.microsoft.com/office/powerpoint/2010/main" val="459873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some applications may not have been logged the attorney info.</a:t>
            </a:r>
            <a:r>
              <a:rPr lang="en-US" baseline="0" dirty="0" smtClean="0"/>
              <a:t> Above has 48406 rows. </a:t>
            </a:r>
            <a:r>
              <a:rPr lang="en-US" sz="1200" b="1" i="0" kern="1200" dirty="0" smtClean="0">
                <a:solidFill>
                  <a:schemeClr val="tx1"/>
                </a:solidFill>
                <a:effectLst/>
                <a:latin typeface="+mn-lt"/>
                <a:ea typeface="+mn-ea"/>
                <a:cs typeface="+mn-cs"/>
              </a:rPr>
              <a:t>24618  24854  28870  29099  </a:t>
            </a:r>
            <a:r>
              <a:rPr lang="en-US" sz="1200" b="1" i="0" kern="1200" dirty="0" smtClean="0">
                <a:solidFill>
                  <a:schemeClr val="tx1"/>
                </a:solidFill>
                <a:effectLst/>
                <a:latin typeface="+mn-lt"/>
                <a:ea typeface="+mn-ea"/>
                <a:cs typeface="+mn-cs"/>
              </a:rPr>
              <a:t>26395</a:t>
            </a:r>
            <a:r>
              <a:rPr lang="en-US" sz="1200" b="1"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53868</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23</a:t>
            </a:fld>
            <a:endParaRPr lang="en-US"/>
          </a:p>
        </p:txBody>
      </p:sp>
    </p:spTree>
    <p:extLst>
      <p:ext uri="{BB962C8B-B14F-4D97-AF65-F5344CB8AC3E}">
        <p14:creationId xmlns:p14="http://schemas.microsoft.com/office/powerpoint/2010/main" val="3606029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5 attorneys</a:t>
            </a:r>
            <a:r>
              <a:rPr lang="en-US" baseline="0" dirty="0" smtClean="0"/>
              <a:t> who applied most cases</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24</a:t>
            </a:fld>
            <a:endParaRPr lang="en-US"/>
          </a:p>
        </p:txBody>
      </p:sp>
    </p:spTree>
    <p:extLst>
      <p:ext uri="{BB962C8B-B14F-4D97-AF65-F5344CB8AC3E}">
        <p14:creationId xmlns:p14="http://schemas.microsoft.com/office/powerpoint/2010/main" val="1337413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some applications may not have been logged the attorney info</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27</a:t>
            </a:fld>
            <a:endParaRPr lang="en-US"/>
          </a:p>
        </p:txBody>
      </p:sp>
    </p:spTree>
    <p:extLst>
      <p:ext uri="{BB962C8B-B14F-4D97-AF65-F5344CB8AC3E}">
        <p14:creationId xmlns:p14="http://schemas.microsoft.com/office/powerpoint/2010/main" val="1996064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choose the second one.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28</a:t>
            </a:fld>
            <a:endParaRPr lang="en-US"/>
          </a:p>
        </p:txBody>
      </p:sp>
    </p:spTree>
    <p:extLst>
      <p:ext uri="{BB962C8B-B14F-4D97-AF65-F5344CB8AC3E}">
        <p14:creationId xmlns:p14="http://schemas.microsoft.com/office/powerpoint/2010/main" val="29605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Valuable objective data from USPTO.</a:t>
            </a:r>
            <a:r>
              <a:rPr lang="en-US" baseline="0" dirty="0" smtClean="0"/>
              <a:t> Deferent from doctors reviews: it can be subjective and hard to judge if a doctor is a good doctor. There are stupid doctors out there (no offense).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5</a:t>
            </a:fld>
            <a:endParaRPr lang="en-US"/>
          </a:p>
        </p:txBody>
      </p:sp>
    </p:spTree>
    <p:extLst>
      <p:ext uri="{BB962C8B-B14F-4D97-AF65-F5344CB8AC3E}">
        <p14:creationId xmlns:p14="http://schemas.microsoft.com/office/powerpoint/2010/main" val="3501975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though Schwartz has fewer total application</a:t>
            </a:r>
            <a:r>
              <a:rPr lang="en-US" baseline="0" dirty="0" smtClean="0"/>
              <a:t> cases, he has 10% higher success rate than </a:t>
            </a:r>
            <a:r>
              <a:rPr lang="en-US" baseline="0" dirty="0" err="1" smtClean="0"/>
              <a:t>Oblon</a:t>
            </a:r>
            <a:r>
              <a:rPr lang="en-US" baseline="0" dirty="0" smtClean="0"/>
              <a:t>. And of course </a:t>
            </a:r>
            <a:r>
              <a:rPr lang="en-US" baseline="0" dirty="0" err="1" smtClean="0"/>
              <a:t>Oblon</a:t>
            </a:r>
            <a:r>
              <a:rPr lang="en-US" baseline="0" dirty="0" smtClean="0"/>
              <a:t> is much more famous and he runs a much bigger firm. Data speaks – I would go for </a:t>
            </a:r>
            <a:r>
              <a:rPr lang="en-US" dirty="0" smtClean="0"/>
              <a:t>Schwartz.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31</a:t>
            </a:fld>
            <a:endParaRPr lang="en-US"/>
          </a:p>
        </p:txBody>
      </p:sp>
    </p:spTree>
    <p:extLst>
      <p:ext uri="{BB962C8B-B14F-4D97-AF65-F5344CB8AC3E}">
        <p14:creationId xmlns:p14="http://schemas.microsoft.com/office/powerpoint/2010/main" val="3904940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Populated</a:t>
            </a:r>
            <a:r>
              <a:rPr lang="en-US" baseline="0" dirty="0" smtClean="0"/>
              <a:t> or ivy league </a:t>
            </a:r>
            <a:r>
              <a:rPr lang="en-US" baseline="0" dirty="0" smtClean="0"/>
              <a:t>area. Bad data input: San Diego. Yes could have pandas change it but should have made it right when inputting data.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34</a:t>
            </a:fld>
            <a:endParaRPr lang="en-US"/>
          </a:p>
        </p:txBody>
      </p:sp>
    </p:spTree>
    <p:extLst>
      <p:ext uri="{BB962C8B-B14F-4D97-AF65-F5344CB8AC3E}">
        <p14:creationId xmlns:p14="http://schemas.microsoft.com/office/powerpoint/2010/main" val="967990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per</a:t>
            </a:r>
            <a:r>
              <a:rPr lang="en-US" baseline="0" dirty="0" smtClean="0"/>
              <a:t> capita income, </a:t>
            </a:r>
            <a:r>
              <a:rPr lang="en-US" dirty="0" smtClean="0"/>
              <a:t>poverty rate,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36</a:t>
            </a:fld>
            <a:endParaRPr lang="en-US"/>
          </a:p>
        </p:txBody>
      </p:sp>
    </p:spTree>
    <p:extLst>
      <p:ext uri="{BB962C8B-B14F-4D97-AF65-F5344CB8AC3E}">
        <p14:creationId xmlns:p14="http://schemas.microsoft.com/office/powerpoint/2010/main" val="1592531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Conclusion:</a:t>
            </a:r>
            <a:r>
              <a:rPr lang="en-US" baseline="0" dirty="0" smtClean="0"/>
              <a:t> move to San Diego, Bay Area or </a:t>
            </a:r>
            <a:r>
              <a:rPr lang="en-US" baseline="0" dirty="0" smtClean="0"/>
              <a:t>Northeast Ivy League Area. </a:t>
            </a:r>
            <a:r>
              <a:rPr lang="en-US" baseline="0" dirty="0" smtClean="0"/>
              <a:t>RTP. </a:t>
            </a:r>
            <a:r>
              <a:rPr lang="en-US" baseline="0" dirty="0" smtClean="0"/>
              <a:t>TX for oil and gas.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37</a:t>
            </a:fld>
            <a:endParaRPr lang="en-US"/>
          </a:p>
        </p:txBody>
      </p:sp>
    </p:spTree>
    <p:extLst>
      <p:ext uri="{BB962C8B-B14F-4D97-AF65-F5344CB8AC3E}">
        <p14:creationId xmlns:p14="http://schemas.microsoft.com/office/powerpoint/2010/main" val="3246561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the loop method in </a:t>
            </a:r>
            <a:r>
              <a:rPr lang="en-US" baseline="0" dirty="0" err="1" smtClean="0"/>
              <a:t>application_data-looptest.ipynb</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41</a:t>
            </a:fld>
            <a:endParaRPr lang="en-US"/>
          </a:p>
        </p:txBody>
      </p:sp>
    </p:spTree>
    <p:extLst>
      <p:ext uri="{BB962C8B-B14F-4D97-AF65-F5344CB8AC3E}">
        <p14:creationId xmlns:p14="http://schemas.microsoft.com/office/powerpoint/2010/main" val="2564847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RE45254 was shown at the beginning</a:t>
            </a:r>
            <a:r>
              <a:rPr lang="en-US" baseline="0" dirty="0" smtClean="0"/>
              <a:t> of the presentation as an example.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42</a:t>
            </a:fld>
            <a:endParaRPr lang="en-US"/>
          </a:p>
        </p:txBody>
      </p:sp>
    </p:spTree>
    <p:extLst>
      <p:ext uri="{BB962C8B-B14F-4D97-AF65-F5344CB8AC3E}">
        <p14:creationId xmlns:p14="http://schemas.microsoft.com/office/powerpoint/2010/main" val="3973943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smtClean="0">
                <a:solidFill>
                  <a:srgbClr val="5A5A5A"/>
                </a:solidFill>
                <a:effectLst/>
                <a:latin typeface="HurmeGeometricSans2"/>
              </a:rPr>
              <a:t>In a patent, </a:t>
            </a:r>
            <a:r>
              <a:rPr lang="en-US" b="0" i="0" u="none" strike="noStrike" dirty="0" smtClean="0">
                <a:solidFill>
                  <a:srgbClr val="009E7C"/>
                </a:solidFill>
                <a:effectLst/>
                <a:latin typeface="HurmeGeometricSans2"/>
              </a:rPr>
              <a:t>the claims</a:t>
            </a:r>
            <a:r>
              <a:rPr lang="en-US" b="0" i="0" u="none" strike="noStrike" dirty="0" smtClean="0">
                <a:solidFill>
                  <a:srgbClr val="5A5A5A"/>
                </a:solidFill>
                <a:effectLst/>
                <a:latin typeface="HurmeGeometricSans2"/>
              </a:rPr>
              <a:t> </a:t>
            </a:r>
            <a:r>
              <a:rPr lang="en-US" b="0" i="0" dirty="0" smtClean="0">
                <a:solidFill>
                  <a:srgbClr val="5A5A5A"/>
                </a:solidFill>
                <a:effectLst/>
                <a:latin typeface="HurmeGeometricSans2"/>
              </a:rPr>
              <a:t>determine the exclusive rights granted to the patent owner. As such, the strength of a patent lies not only in the described invention, but also in its claims. </a:t>
            </a:r>
          </a:p>
          <a:p>
            <a:r>
              <a:rPr lang="en-US" b="0" i="0" dirty="0" smtClean="0">
                <a:solidFill>
                  <a:srgbClr val="5A5A5A"/>
                </a:solidFill>
                <a:effectLst/>
                <a:latin typeface="HurmeGeometricSans2"/>
              </a:rPr>
              <a:t>A patent with more claims is more likely to withstand challenges in an adversarial setting. </a:t>
            </a:r>
          </a:p>
          <a:p>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43</a:t>
            </a:fld>
            <a:endParaRPr lang="en-US"/>
          </a:p>
        </p:txBody>
      </p:sp>
    </p:spTree>
    <p:extLst>
      <p:ext uri="{BB962C8B-B14F-4D97-AF65-F5344CB8AC3E}">
        <p14:creationId xmlns:p14="http://schemas.microsoft.com/office/powerpoint/2010/main" val="279881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9" name="Google Shape;7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8634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9" name="Google Shape;7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8572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Strict requirements</a:t>
            </a:r>
            <a:r>
              <a:rPr lang="en-US" baseline="0" dirty="0" smtClean="0"/>
              <a:t> when setting up </a:t>
            </a:r>
            <a:r>
              <a:rPr lang="en-US" baseline="0" dirty="0" err="1" smtClean="0"/>
              <a:t>DataFrame</a:t>
            </a:r>
            <a:r>
              <a:rPr lang="en-US" baseline="0" dirty="0" smtClean="0"/>
              <a:t> to avoid input errors!</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7</a:t>
            </a:fld>
            <a:endParaRPr lang="en-US"/>
          </a:p>
        </p:txBody>
      </p:sp>
    </p:spTree>
    <p:extLst>
      <p:ext uri="{BB962C8B-B14F-4D97-AF65-F5344CB8AC3E}">
        <p14:creationId xmlns:p14="http://schemas.microsoft.com/office/powerpoint/2010/main" val="466949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dirty="0" smtClean="0">
                <a:solidFill>
                  <a:srgbClr val="242729"/>
                </a:solidFill>
                <a:latin typeface="Arial" panose="020B0604020202020204" pitchFamily="34" charset="0"/>
              </a:rPr>
              <a:t>When you perform a statistical test, you have two hypothesis:</a:t>
            </a:r>
          </a:p>
          <a:p>
            <a:pPr fontAlgn="base">
              <a:buFont typeface="Arial" panose="020B0604020202020204" pitchFamily="34" charset="0"/>
              <a:buChar char="•"/>
            </a:pPr>
            <a:r>
              <a:rPr lang="en-US" sz="1200" dirty="0" smtClean="0">
                <a:solidFill>
                  <a:srgbClr val="242729"/>
                </a:solidFill>
                <a:latin typeface="inherit"/>
              </a:rPr>
              <a:t>the null hypothesis. Often call H_0. In your case, the null hypothesis is that the data comes from a Normal distribution.</a:t>
            </a:r>
          </a:p>
          <a:p>
            <a:pPr fontAlgn="base">
              <a:buFont typeface="Arial" panose="020B0604020202020204" pitchFamily="34" charset="0"/>
              <a:buChar char="•"/>
            </a:pPr>
            <a:r>
              <a:rPr lang="en-US" sz="1200" dirty="0" smtClean="0">
                <a:solidFill>
                  <a:srgbClr val="242729"/>
                </a:solidFill>
                <a:latin typeface="inherit"/>
              </a:rPr>
              <a:t>the alternate hypothesis. Often call H_1 or H_A. In your case, the data comes from a non-normal distribution.</a:t>
            </a:r>
          </a:p>
          <a:p>
            <a:pPr fontAlgn="base"/>
            <a:r>
              <a:rPr lang="en-US" sz="1200" dirty="0" smtClean="0">
                <a:solidFill>
                  <a:srgbClr val="242729"/>
                </a:solidFill>
                <a:latin typeface="Arial" panose="020B0604020202020204" pitchFamily="34" charset="0"/>
              </a:rPr>
              <a:t>A small </a:t>
            </a:r>
            <a:r>
              <a:rPr lang="en-US" sz="1200" u="sng" dirty="0" smtClean="0">
                <a:solidFill>
                  <a:srgbClr val="242729"/>
                </a:solidFill>
                <a:latin typeface="inherit"/>
                <a:hlinkClick r:id="rId3"/>
              </a:rPr>
              <a:t>p-value</a:t>
            </a:r>
            <a:r>
              <a:rPr lang="en-US" sz="1200" dirty="0" smtClean="0">
                <a:solidFill>
                  <a:srgbClr val="242729"/>
                </a:solidFill>
                <a:latin typeface="Arial" panose="020B0604020202020204" pitchFamily="34" charset="0"/>
              </a:rPr>
              <a:t> indicates that the observations are inconsistent with the Null hypothesis. The typical phrase used is, "we reject the null hypothesis". That means that your data doesn't seem to be normal.</a:t>
            </a:r>
            <a:endParaRPr lang="en-US" sz="1200" b="0" i="0" dirty="0" smtClean="0">
              <a:solidFill>
                <a:srgbClr val="242729"/>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6363C63D-0C1A-0E4C-A0BD-8D65A9542426}" type="slidenum">
              <a:rPr lang="en-US" smtClean="0"/>
              <a:t>8</a:t>
            </a:fld>
            <a:endParaRPr lang="en-US"/>
          </a:p>
        </p:txBody>
      </p:sp>
    </p:spTree>
    <p:extLst>
      <p:ext uri="{BB962C8B-B14F-4D97-AF65-F5344CB8AC3E}">
        <p14:creationId xmlns:p14="http://schemas.microsoft.com/office/powerpoint/2010/main" val="3804992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Sorted by days</a:t>
            </a:r>
            <a:r>
              <a:rPr lang="en-US" baseline="0" dirty="0" smtClean="0"/>
              <a:t> above </a:t>
            </a:r>
            <a:r>
              <a:rPr lang="en-US" baseline="0" dirty="0" smtClean="0"/>
              <a:t>. The mean here is smaller than the mean in previous slide because some applications do not have a </a:t>
            </a:r>
            <a:r>
              <a:rPr lang="en-US" baseline="0" dirty="0" err="1" smtClean="0"/>
              <a:t>uspc_class</a:t>
            </a:r>
            <a:r>
              <a:rPr lang="en-US" baseline="0" dirty="0" smtClean="0"/>
              <a:t> logged. Groupby drop the </a:t>
            </a:r>
            <a:r>
              <a:rPr lang="en-US" baseline="0" dirty="0" err="1" smtClean="0"/>
              <a:t>NaN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10</a:t>
            </a:fld>
            <a:endParaRPr lang="en-US"/>
          </a:p>
        </p:txBody>
      </p:sp>
    </p:spTree>
    <p:extLst>
      <p:ext uri="{BB962C8B-B14F-4D97-AF65-F5344CB8AC3E}">
        <p14:creationId xmlns:p14="http://schemas.microsoft.com/office/powerpoint/2010/main" val="2799659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Workflows</a:t>
            </a:r>
            <a:r>
              <a:rPr lang="en-US" baseline="0" dirty="0" smtClean="0"/>
              <a:t> take lots time. Weird rare class take shorter time. </a:t>
            </a:r>
            <a:r>
              <a:rPr lang="en-US" baseline="0" dirty="0" smtClean="0"/>
              <a:t>So far you should have an understanding how long it takes to file your </a:t>
            </a:r>
            <a:r>
              <a:rPr lang="en-US" baseline="0" dirty="0" err="1" smtClean="0"/>
              <a:t>uspc_class</a:t>
            </a:r>
            <a:r>
              <a:rPr lang="en-US" baseline="0" dirty="0" smtClean="0"/>
              <a:t> on average. Do you want to wait that long to get a patent?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11</a:t>
            </a:fld>
            <a:endParaRPr lang="en-US"/>
          </a:p>
        </p:txBody>
      </p:sp>
    </p:spTree>
    <p:extLst>
      <p:ext uri="{BB962C8B-B14F-4D97-AF65-F5344CB8AC3E}">
        <p14:creationId xmlns:p14="http://schemas.microsoft.com/office/powerpoint/2010/main" val="3896418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top</a:t>
            </a:r>
            <a:r>
              <a:rPr lang="en-US" baseline="0" dirty="0" smtClean="0"/>
              <a:t> </a:t>
            </a:r>
            <a:r>
              <a:rPr lang="en-US" baseline="0" dirty="0" err="1" smtClean="0"/>
              <a:t>DataFrames</a:t>
            </a:r>
            <a:r>
              <a:rPr lang="en-US" baseline="0" dirty="0" smtClean="0"/>
              <a:t> are from same base </a:t>
            </a:r>
            <a:r>
              <a:rPr lang="en-US" baseline="0" dirty="0" err="1" smtClean="0"/>
              <a:t>Dataframe</a:t>
            </a:r>
            <a:r>
              <a:rPr lang="en-US" baseline="0" dirty="0" smtClean="0"/>
              <a:t> so data is accurate.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12</a:t>
            </a:fld>
            <a:endParaRPr lang="en-US"/>
          </a:p>
        </p:txBody>
      </p:sp>
    </p:spTree>
    <p:extLst>
      <p:ext uri="{BB962C8B-B14F-4D97-AF65-F5344CB8AC3E}">
        <p14:creationId xmlns:p14="http://schemas.microsoft.com/office/powerpoint/2010/main" val="3174754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smtClean="0"/>
              <a:t>application_number_patented</a:t>
            </a:r>
            <a:r>
              <a:rPr lang="en-US" baseline="0" dirty="0" smtClean="0"/>
              <a:t> takes part of </a:t>
            </a:r>
            <a:r>
              <a:rPr lang="en-US" dirty="0" err="1" smtClean="0"/>
              <a:t>application_number_all</a:t>
            </a:r>
            <a:r>
              <a:rPr lang="en-US" dirty="0" smtClean="0"/>
              <a:t> </a:t>
            </a:r>
          </a:p>
        </p:txBody>
      </p:sp>
      <p:sp>
        <p:nvSpPr>
          <p:cNvPr id="4" name="Slide Number Placeholder 3"/>
          <p:cNvSpPr>
            <a:spLocks noGrp="1"/>
          </p:cNvSpPr>
          <p:nvPr>
            <p:ph type="sldNum" sz="quarter" idx="10"/>
          </p:nvPr>
        </p:nvSpPr>
        <p:spPr/>
        <p:txBody>
          <a:bodyPr/>
          <a:lstStyle/>
          <a:p>
            <a:fld id="{6363C63D-0C1A-0E4C-A0BD-8D65A9542426}" type="slidenum">
              <a:rPr lang="en-US" smtClean="0"/>
              <a:t>13</a:t>
            </a:fld>
            <a:endParaRPr lang="en-US"/>
          </a:p>
        </p:txBody>
      </p:sp>
    </p:spTree>
    <p:extLst>
      <p:ext uri="{BB962C8B-B14F-4D97-AF65-F5344CB8AC3E}">
        <p14:creationId xmlns:p14="http://schemas.microsoft.com/office/powerpoint/2010/main" val="671326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is the mean for the average patented rate. Checkout where your </a:t>
            </a:r>
            <a:r>
              <a:rPr lang="en-US" dirty="0" err="1" smtClean="0"/>
              <a:t>uspc_class</a:t>
            </a:r>
            <a:r>
              <a:rPr lang="en-US" baseline="0" dirty="0" smtClean="0"/>
              <a:t> </a:t>
            </a:r>
            <a:r>
              <a:rPr lang="en-US" baseline="0" dirty="0" smtClean="0"/>
              <a:t>stands. It can be meaningless to check on the 100% patented classes if their application cases are only a few. So lets check on the patented rate for the </a:t>
            </a:r>
            <a:r>
              <a:rPr lang="en-US" baseline="0" dirty="0" err="1" smtClean="0"/>
              <a:t>uspc_class</a:t>
            </a:r>
            <a:r>
              <a:rPr lang="en-US" baseline="0" dirty="0" smtClean="0"/>
              <a:t> which receives large amounts of applications.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14</a:t>
            </a:fld>
            <a:endParaRPr lang="en-US"/>
          </a:p>
        </p:txBody>
      </p:sp>
    </p:spTree>
    <p:extLst>
      <p:ext uri="{BB962C8B-B14F-4D97-AF65-F5344CB8AC3E}">
        <p14:creationId xmlns:p14="http://schemas.microsoft.com/office/powerpoint/2010/main" val="1270109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parator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542060"/>
            <a:ext cx="9144000" cy="2054160"/>
          </a:xfrm>
        </p:spPr>
        <p:txBody>
          <a:bodyPr/>
          <a:lstStyle>
            <a:lvl1pPr algn="ctr">
              <a:defRPr>
                <a:solidFill>
                  <a:schemeClr val="bg1"/>
                </a:solidFill>
                <a:latin typeface="Arial"/>
              </a:defRPr>
            </a:lvl1pPr>
          </a:lstStyle>
          <a:p>
            <a:r>
              <a:rPr lang="en-US" dirty="0" smtClean="0"/>
              <a:t>Separator</a:t>
            </a:r>
            <a:endParaRPr lang="en-US" dirty="0"/>
          </a:p>
        </p:txBody>
      </p:sp>
      <p:pic>
        <p:nvPicPr>
          <p:cNvPr id="6" name="Picture 5" descr="NWU PPT Wide Opt 1_Separator.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8" name="TextBox 7"/>
          <p:cNvSpPr txBox="1"/>
          <p:nvPr userDrawn="1"/>
        </p:nvSpPr>
        <p:spPr>
          <a:xfrm>
            <a:off x="952500" y="-1342571"/>
            <a:ext cx="184666" cy="369332"/>
          </a:xfrm>
          <a:prstGeom prst="rect">
            <a:avLst/>
          </a:prstGeom>
          <a:noFill/>
        </p:spPr>
        <p:txBody>
          <a:bodyPr wrap="none" rtlCol="0">
            <a:spAutoFit/>
          </a:bodyPr>
          <a:lstStyle/>
          <a:p>
            <a:endParaRPr lang="en-US" dirty="0"/>
          </a:p>
        </p:txBody>
      </p:sp>
      <p:sp>
        <p:nvSpPr>
          <p:cNvPr id="9" name="TextBox 8"/>
          <p:cNvSpPr txBox="1"/>
          <p:nvPr userDrawn="1"/>
        </p:nvSpPr>
        <p:spPr>
          <a:xfrm>
            <a:off x="8608786" y="566964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11773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atin typeface="Arial"/>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B362BA78-8688-C546-A03A-2A39F84C0B58}" type="datetime1">
              <a:rPr lang="en-US" smtClean="0"/>
              <a:pPr/>
              <a:t>4/3/2021</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77027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a:defRPr>
            </a:lvl1pPr>
          </a:lstStyle>
          <a:p>
            <a:fld id="{EF5B9135-15EF-DE46-84CC-16626B0FAF7F}" type="datetime1">
              <a:rPr lang="en-US" smtClean="0"/>
              <a:pPr/>
              <a:t>4/3/2021</a:t>
            </a:fld>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
        <p:nvSpPr>
          <p:cNvPr id="7" name="TextBox 6"/>
          <p:cNvSpPr txBox="1"/>
          <p:nvPr userDrawn="1"/>
        </p:nvSpPr>
        <p:spPr>
          <a:xfrm>
            <a:off x="3136197" y="-304560"/>
            <a:ext cx="184666" cy="369332"/>
          </a:xfrm>
          <a:prstGeom prst="rect">
            <a:avLst/>
          </a:prstGeom>
          <a:noFill/>
        </p:spPr>
        <p:txBody>
          <a:bodyPr wrap="none" rtlCol="0">
            <a:spAutoFit/>
          </a:bodyPr>
          <a:lstStyle/>
          <a:p>
            <a:endParaRPr lang="en-US" dirty="0"/>
          </a:p>
        </p:txBody>
      </p:sp>
      <p:sp>
        <p:nvSpPr>
          <p:cNvPr id="8" name="Footer Placeholder 5"/>
          <p:cNvSpPr>
            <a:spLocks noGrp="1"/>
          </p:cNvSpPr>
          <p:nvPr>
            <p:ph type="ftr" sz="quarter" idx="11"/>
          </p:nvPr>
        </p:nvSpPr>
        <p:spPr>
          <a:xfrm>
            <a:off x="3124200" y="4767263"/>
            <a:ext cx="2895600" cy="273844"/>
          </a:xfrm>
        </p:spPr>
        <p:txBody>
          <a:bodyPr/>
          <a:lstStyle/>
          <a:p>
            <a:endParaRPr lang="en-US"/>
          </a:p>
        </p:txBody>
      </p:sp>
    </p:spTree>
    <p:extLst>
      <p:ext uri="{BB962C8B-B14F-4D97-AF65-F5344CB8AC3E}">
        <p14:creationId xmlns:p14="http://schemas.microsoft.com/office/powerpoint/2010/main" val="3785029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lvl1pPr>
              <a:defRPr>
                <a:latin typeface="Aria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477ADD-011F-3541-9724-9C7FC92455D5}" type="datetime1">
              <a:rPr lang="en-US" smtClean="0"/>
              <a:t>4/3/2021</a:t>
            </a:fld>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
        <p:nvSpPr>
          <p:cNvPr id="7" name="Footer Placeholder 5"/>
          <p:cNvSpPr>
            <a:spLocks noGrp="1"/>
          </p:cNvSpPr>
          <p:nvPr>
            <p:ph type="ftr" sz="quarter" idx="11"/>
          </p:nvPr>
        </p:nvSpPr>
        <p:spPr>
          <a:xfrm>
            <a:off x="3124200" y="4767263"/>
            <a:ext cx="2895600" cy="273844"/>
          </a:xfrm>
        </p:spPr>
        <p:txBody>
          <a:bodyPr/>
          <a:lstStyle/>
          <a:p>
            <a:endParaRPr lang="en-US"/>
          </a:p>
        </p:txBody>
      </p:sp>
    </p:spTree>
    <p:extLst>
      <p:ext uri="{BB962C8B-B14F-4D97-AF65-F5344CB8AC3E}">
        <p14:creationId xmlns:p14="http://schemas.microsoft.com/office/powerpoint/2010/main" val="3349232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defRPr>
            </a:lvl1pPr>
          </a:lstStyle>
          <a:p>
            <a:fld id="{D3421027-4EC0-9C48-8CFB-B8A3104CB056}" type="datetime1">
              <a:rPr lang="en-US" smtClean="0"/>
              <a:pPr/>
              <a:t>4/3/2021</a:t>
            </a:fld>
            <a:endParaRPr lang="en-US"/>
          </a:p>
        </p:txBody>
      </p:sp>
      <p:sp>
        <p:nvSpPr>
          <p:cNvPr id="3" name="Footer Placeholder 2"/>
          <p:cNvSpPr>
            <a:spLocks noGrp="1"/>
          </p:cNvSpPr>
          <p:nvPr>
            <p:ph type="ftr" sz="quarter" idx="11"/>
          </p:nvPr>
        </p:nvSpPr>
        <p:spPr/>
        <p:txBody>
          <a:bodyPr/>
          <a:lstStyle>
            <a:lvl1pPr>
              <a:defRPr>
                <a:latin typeface="Arial"/>
              </a:defRPr>
            </a:lvl1pPr>
          </a:lstStyle>
          <a:p>
            <a:endParaRPr lang="en-US"/>
          </a:p>
        </p:txBody>
      </p:sp>
      <p:sp>
        <p:nvSpPr>
          <p:cNvPr id="4" name="Slide Number Placeholder 3"/>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053200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a:latin typeface="Aria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lvl1pPr>
              <a:defRPr>
                <a:latin typeface="Arial"/>
              </a:defRPr>
            </a:lvl1pPr>
          </a:lstStyle>
          <a:p>
            <a:fld id="{FA5DAB8B-8178-D047-869E-5A62AF236443}" type="datetime1">
              <a:rPr lang="en-US" smtClean="0"/>
              <a:t>4/3/2021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dirty="0"/>
          </a:p>
        </p:txBody>
      </p:sp>
    </p:spTree>
    <p:extLst>
      <p:ext uri="{BB962C8B-B14F-4D97-AF65-F5344CB8AC3E}">
        <p14:creationId xmlns:p14="http://schemas.microsoft.com/office/powerpoint/2010/main" val="3441408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a:defRPr>
            </a:lvl1pPr>
          </a:lstStyle>
          <a:p>
            <a:fld id="{B9AB8213-A564-3C44-8CA0-968996562138}" type="datetime1">
              <a:rPr lang="en-US" smtClean="0"/>
              <a:pPr/>
              <a:t>4/3/2021</a:t>
            </a:fld>
            <a:endParaRPr lang="en-US"/>
          </a:p>
        </p:txBody>
      </p:sp>
      <p:sp>
        <p:nvSpPr>
          <p:cNvPr id="5" name="Footer Placeholder 4"/>
          <p:cNvSpPr>
            <a:spLocks noGrp="1"/>
          </p:cNvSpPr>
          <p:nvPr>
            <p:ph type="ftr" sz="quarter" idx="11"/>
          </p:nvPr>
        </p:nvSpPr>
        <p:spPr/>
        <p:txBody>
          <a:bodyPr/>
          <a:lstStyle>
            <a:lvl1pPr>
              <a:defRPr>
                <a:latin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09656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atin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lvl1pPr>
              <a:defRPr>
                <a:latin typeface="Arial"/>
              </a:defRPr>
            </a:lvl1pPr>
          </a:lstStyle>
          <a:p>
            <a:fld id="{0A83DA12-03A5-114A-ABAE-78CD6BB6AC19}" type="datetime1">
              <a:rPr lang="en-US" smtClean="0"/>
              <a:pPr/>
              <a:t>4/3/2021</a:t>
            </a:fld>
            <a:endParaRPr lang="en-US"/>
          </a:p>
        </p:txBody>
      </p:sp>
      <p:sp>
        <p:nvSpPr>
          <p:cNvPr id="5" name="Footer Placeholder 4"/>
          <p:cNvSpPr>
            <a:spLocks noGrp="1"/>
          </p:cNvSpPr>
          <p:nvPr>
            <p:ph type="ftr" sz="quarter" idx="11"/>
          </p:nvPr>
        </p:nvSpPr>
        <p:spPr/>
        <p:txBody>
          <a:bodyPr/>
          <a:lstStyle>
            <a:lvl1pPr>
              <a:defRPr>
                <a:latin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404636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Arial"/>
              </a:defRPr>
            </a:lvl1pPr>
          </a:lstStyle>
          <a:p>
            <a:fld id="{1FFF386F-14E4-954A-9EC2-E277FFD66D49}" type="datetime1">
              <a:rPr lang="en-US" smtClean="0"/>
              <a:pPr/>
              <a:t>4/3/2021</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69572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Arial"/>
              </a:defRPr>
            </a:lvl1pPr>
          </a:lstStyle>
          <a:p>
            <a:fld id="{D8FFCF06-3344-8345-BEA6-DDAEFCC6ECCE}" type="datetime1">
              <a:rPr lang="en-US" smtClean="0"/>
              <a:pPr/>
              <a:t>4/3/2021</a:t>
            </a:fld>
            <a:endParaRPr lang="en-US"/>
          </a:p>
        </p:txBody>
      </p:sp>
      <p:sp>
        <p:nvSpPr>
          <p:cNvPr id="8" name="Footer Placeholder 7"/>
          <p:cNvSpPr>
            <a:spLocks noGrp="1"/>
          </p:cNvSpPr>
          <p:nvPr>
            <p:ph type="ftr" sz="quarter" idx="11"/>
          </p:nvPr>
        </p:nvSpPr>
        <p:spPr/>
        <p:txBody>
          <a:bodyPr/>
          <a:lstStyle>
            <a:lvl1pPr>
              <a:defRPr>
                <a:latin typeface="Arial"/>
              </a:defRPr>
            </a:lvl1pPr>
          </a:lstStyle>
          <a:p>
            <a:endParaRPr lang="en-US"/>
          </a:p>
        </p:txBody>
      </p:sp>
      <p:sp>
        <p:nvSpPr>
          <p:cNvPr id="9" name="Slide Number Placeholder 8"/>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194377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Arial"/>
              </a:defRPr>
            </a:lvl1pPr>
          </a:lstStyle>
          <a:p>
            <a:fld id="{84C6D879-35D4-554E-9D6D-93E8130AA922}" type="datetime1">
              <a:rPr lang="en-US" smtClean="0"/>
              <a:pPr/>
              <a:t>4/3/2021</a:t>
            </a:fld>
            <a:endParaRPr lang="en-US"/>
          </a:p>
        </p:txBody>
      </p:sp>
      <p:sp>
        <p:nvSpPr>
          <p:cNvPr id="4" name="Footer Placeholder 3"/>
          <p:cNvSpPr>
            <a:spLocks noGrp="1"/>
          </p:cNvSpPr>
          <p:nvPr>
            <p:ph type="ftr" sz="quarter" idx="11"/>
          </p:nvPr>
        </p:nvSpPr>
        <p:spPr/>
        <p:txBody>
          <a:bodyPr/>
          <a:lstStyle>
            <a:lvl1pPr>
              <a:defRPr>
                <a:latin typeface="Arial"/>
              </a:defRPr>
            </a:lvl1pPr>
          </a:lstStyle>
          <a:p>
            <a:endParaRPr lang="en-US"/>
          </a:p>
        </p:txBody>
      </p:sp>
      <p:sp>
        <p:nvSpPr>
          <p:cNvPr id="5" name="Slide Number Placeholder 4"/>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78320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atin typeface="Arial"/>
              </a:defRPr>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atin typeface="Arial"/>
              </a:defRPr>
            </a:lvl1pPr>
            <a:lvl2pPr>
              <a:defRPr sz="2800">
                <a:latin typeface="Arial"/>
              </a:defRPr>
            </a:lvl2pPr>
            <a:lvl3pPr>
              <a:defRPr sz="2400">
                <a:latin typeface="Arial"/>
              </a:defRPr>
            </a:lvl3pPr>
            <a:lvl4pPr>
              <a:defRPr sz="2000">
                <a:latin typeface="Arial"/>
              </a:defRPr>
            </a:lvl4pPr>
            <a:lvl5pPr>
              <a:defRPr sz="2000">
                <a:latin typeface="Arial"/>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AB182AE3-760A-8E44-AB65-03A533386DFC}" type="datetime1">
              <a:rPr lang="en-US" smtClean="0"/>
              <a:pPr/>
              <a:t>4/3/2021</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280246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NWU PPT Wide Opt 1_Master.jp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98C176C-065F-124D-AAA4-94F2B7A2EC7C}" type="datetime1">
              <a:rPr lang="en-US" smtClean="0"/>
              <a:t>4/3/2021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339169" y="4767263"/>
            <a:ext cx="597573" cy="273844"/>
          </a:xfrm>
          <a:prstGeom prst="rect">
            <a:avLst/>
          </a:prstGeom>
        </p:spPr>
        <p:txBody>
          <a:bodyPr vert="horz" lIns="91440" tIns="45720" rIns="91440" bIns="45720" rtlCol="0" anchor="ctr"/>
          <a:lstStyle>
            <a:lvl1pPr algn="r">
              <a:defRPr sz="1200">
                <a:solidFill>
                  <a:srgbClr val="000000"/>
                </a:solidFill>
                <a:latin typeface="Arial"/>
                <a:cs typeface="Arial"/>
              </a:defRPr>
            </a:lvl1pPr>
          </a:lstStyle>
          <a:p>
            <a:fld id="{106E12CD-FCB1-464E-A775-0B83FDDACE03}" type="slidenum">
              <a:rPr lang="en-US" smtClean="0"/>
              <a:pPr/>
              <a:t>‹#›</a:t>
            </a:fld>
            <a:endParaRPr lang="en-US" dirty="0"/>
          </a:p>
        </p:txBody>
      </p:sp>
    </p:spTree>
    <p:extLst>
      <p:ext uri="{BB962C8B-B14F-4D97-AF65-F5344CB8AC3E}">
        <p14:creationId xmlns:p14="http://schemas.microsoft.com/office/powerpoint/2010/main" val="864960203"/>
      </p:ext>
    </p:extLst>
  </p:cSld>
  <p:clrMap bg1="lt1" tx1="dk1" bg2="lt2" tx2="dk2" accent1="accent1" accent2="accent2" accent3="accent3" accent4="accent4" accent5="accent5" accent6="accent6" hlink="hlink" folHlink="folHlink"/>
  <p:sldLayoutIdLst>
    <p:sldLayoutId id="2147483660" r:id="rId1"/>
    <p:sldLayoutId id="2147483655" r:id="rId2"/>
    <p:sldLayoutId id="2147483649" r:id="rId3"/>
    <p:sldLayoutId id="2147483650" r:id="rId4"/>
    <p:sldLayoutId id="2147483651" r:id="rId5"/>
    <p:sldLayoutId id="2147483652" r:id="rId6"/>
    <p:sldLayoutId id="2147483653" r:id="rId7"/>
    <p:sldLayoutId id="2147483654" r:id="rId8"/>
    <p:sldLayoutId id="2147483656" r:id="rId9"/>
    <p:sldLayoutId id="2147483657" r:id="rId10"/>
    <p:sldLayoutId id="2147483658" r:id="rId11"/>
    <p:sldLayoutId id="2147483659" r:id="rId12"/>
  </p:sldLayoutIdLst>
  <p:hf hdr="0" ftr="0" dt="0"/>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uspto.gov/learning-and-resources/electronic-data-products/patent-examination-research-dataset-public-pair"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www.uspto.gov/learning-and-resources/electronic-data-products/patent-claims-research-datase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WU PPT Wide Opt 1_Cov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901161" y="953867"/>
            <a:ext cx="4194839" cy="1512885"/>
          </a:xfrm>
        </p:spPr>
        <p:txBody>
          <a:bodyPr>
            <a:normAutofit/>
          </a:bodyPr>
          <a:lstStyle/>
          <a:p>
            <a:pPr algn="l"/>
            <a:r>
              <a:rPr lang="en-US" sz="6000" dirty="0" smtClean="0"/>
              <a:t>Pattern</a:t>
            </a:r>
            <a:endParaRPr lang="en-US" sz="6000" dirty="0"/>
          </a:p>
        </p:txBody>
      </p:sp>
      <p:sp>
        <p:nvSpPr>
          <p:cNvPr id="7" name="Title 1"/>
          <p:cNvSpPr txBox="1">
            <a:spLocks/>
          </p:cNvSpPr>
          <p:nvPr/>
        </p:nvSpPr>
        <p:spPr>
          <a:xfrm>
            <a:off x="4820832" y="2292241"/>
            <a:ext cx="2685016" cy="151288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pPr algn="l"/>
            <a:r>
              <a:rPr lang="en-US" sz="6000" dirty="0" smtClean="0"/>
              <a:t>Patent</a:t>
            </a:r>
            <a:endParaRPr lang="en-US" sz="6000" dirty="0"/>
          </a:p>
        </p:txBody>
      </p:sp>
      <p:sp>
        <p:nvSpPr>
          <p:cNvPr id="5" name="Google Shape;774;p50"/>
          <p:cNvSpPr/>
          <p:nvPr/>
        </p:nvSpPr>
        <p:spPr>
          <a:xfrm>
            <a:off x="228600" y="399672"/>
            <a:ext cx="8686800" cy="4396386"/>
          </a:xfrm>
          <a:prstGeom prst="rect">
            <a:avLst/>
          </a:prstGeom>
          <a:noFill/>
          <a:ln w="127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4154333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9</a:t>
            </a:fld>
            <a:endParaRPr lang="en-US" dirty="0"/>
          </a:p>
        </p:txBody>
      </p:sp>
      <p:pic>
        <p:nvPicPr>
          <p:cNvPr id="5" name="Picture 4"/>
          <p:cNvPicPr>
            <a:picLocks noChangeAspect="1"/>
          </p:cNvPicPr>
          <p:nvPr/>
        </p:nvPicPr>
        <p:blipFill>
          <a:blip r:embed="rId2"/>
          <a:stretch>
            <a:fillRect/>
          </a:stretch>
        </p:blipFill>
        <p:spPr>
          <a:xfrm>
            <a:off x="4427200" y="938034"/>
            <a:ext cx="4582974" cy="567331"/>
          </a:xfrm>
          <a:prstGeom prst="rect">
            <a:avLst/>
          </a:prstGeom>
        </p:spPr>
      </p:pic>
      <p:pic>
        <p:nvPicPr>
          <p:cNvPr id="9" name="Picture 8"/>
          <p:cNvPicPr>
            <a:picLocks noChangeAspect="1"/>
          </p:cNvPicPr>
          <p:nvPr/>
        </p:nvPicPr>
        <p:blipFill>
          <a:blip r:embed="rId3"/>
          <a:stretch>
            <a:fillRect/>
          </a:stretch>
        </p:blipFill>
        <p:spPr>
          <a:xfrm>
            <a:off x="143523" y="326714"/>
            <a:ext cx="4190592" cy="4078219"/>
          </a:xfrm>
          <a:prstGeom prst="rect">
            <a:avLst/>
          </a:prstGeom>
        </p:spPr>
      </p:pic>
      <p:pic>
        <p:nvPicPr>
          <p:cNvPr id="2" name="Picture 1"/>
          <p:cNvPicPr>
            <a:picLocks noChangeAspect="1"/>
          </p:cNvPicPr>
          <p:nvPr/>
        </p:nvPicPr>
        <p:blipFill>
          <a:blip r:embed="rId4"/>
          <a:stretch>
            <a:fillRect/>
          </a:stretch>
        </p:blipFill>
        <p:spPr>
          <a:xfrm>
            <a:off x="4855845" y="1906993"/>
            <a:ext cx="3333750" cy="2590800"/>
          </a:xfrm>
          <a:prstGeom prst="rect">
            <a:avLst/>
          </a:prstGeom>
        </p:spPr>
      </p:pic>
      <p:sp>
        <p:nvSpPr>
          <p:cNvPr id="3" name="Rectangle 2"/>
          <p:cNvSpPr/>
          <p:nvPr/>
        </p:nvSpPr>
        <p:spPr>
          <a:xfrm>
            <a:off x="7192152" y="2710249"/>
            <a:ext cx="901529" cy="276999"/>
          </a:xfrm>
          <a:prstGeom prst="rect">
            <a:avLst/>
          </a:prstGeom>
        </p:spPr>
        <p:txBody>
          <a:bodyPr wrap="none">
            <a:spAutoFit/>
          </a:bodyPr>
          <a:lstStyle/>
          <a:p>
            <a:r>
              <a:rPr lang="en-US" sz="1200" dirty="0">
                <a:solidFill>
                  <a:srgbClr val="FF0000"/>
                </a:solidFill>
              </a:rPr>
              <a:t>2.693 years</a:t>
            </a:r>
          </a:p>
        </p:txBody>
      </p:sp>
      <p:sp>
        <p:nvSpPr>
          <p:cNvPr id="6" name="Rectangle 5"/>
          <p:cNvSpPr/>
          <p:nvPr/>
        </p:nvSpPr>
        <p:spPr>
          <a:xfrm>
            <a:off x="5099685" y="3063894"/>
            <a:ext cx="901529" cy="276999"/>
          </a:xfrm>
          <a:prstGeom prst="rect">
            <a:avLst/>
          </a:prstGeom>
        </p:spPr>
        <p:txBody>
          <a:bodyPr wrap="none">
            <a:spAutoFit/>
          </a:bodyPr>
          <a:lstStyle/>
          <a:p>
            <a:r>
              <a:rPr lang="en-US" sz="1200" dirty="0">
                <a:solidFill>
                  <a:srgbClr val="FF0000"/>
                </a:solidFill>
              </a:rPr>
              <a:t>1.578 years</a:t>
            </a:r>
          </a:p>
        </p:txBody>
      </p:sp>
      <p:sp>
        <p:nvSpPr>
          <p:cNvPr id="8" name="Title 1"/>
          <p:cNvSpPr>
            <a:spLocks noGrp="1"/>
          </p:cNvSpPr>
          <p:nvPr>
            <p:ph type="ctrTitle"/>
          </p:nvPr>
        </p:nvSpPr>
        <p:spPr>
          <a:xfrm>
            <a:off x="129698" y="4800829"/>
            <a:ext cx="1336638" cy="317958"/>
          </a:xfrm>
        </p:spPr>
        <p:txBody>
          <a:bodyPr>
            <a:normAutofit/>
          </a:bodyPr>
          <a:lstStyle/>
          <a:p>
            <a:r>
              <a:rPr lang="en-US" sz="1000" dirty="0" smtClean="0">
                <a:latin typeface="+mn-lt"/>
              </a:rPr>
              <a:t>application_data.csv</a:t>
            </a:r>
            <a:endParaRPr lang="en-US" sz="1000" dirty="0">
              <a:latin typeface="+mn-lt"/>
            </a:endParaRPr>
          </a:p>
        </p:txBody>
      </p:sp>
      <p:sp>
        <p:nvSpPr>
          <p:cNvPr id="7" name="TextBox 6"/>
          <p:cNvSpPr txBox="1"/>
          <p:nvPr/>
        </p:nvSpPr>
        <p:spPr>
          <a:xfrm>
            <a:off x="4650166" y="260812"/>
            <a:ext cx="4137042" cy="369332"/>
          </a:xfrm>
          <a:prstGeom prst="rect">
            <a:avLst/>
          </a:prstGeom>
          <a:noFill/>
        </p:spPr>
        <p:txBody>
          <a:bodyPr wrap="square" rtlCol="0">
            <a:spAutoFit/>
          </a:bodyPr>
          <a:lstStyle/>
          <a:p>
            <a:r>
              <a:rPr lang="en-US" b="1" i="1" u="sng" dirty="0" smtClean="0">
                <a:solidFill>
                  <a:srgbClr val="FF0000"/>
                </a:solidFill>
              </a:rPr>
              <a:t>I trust USPTO and my own data analysis</a:t>
            </a:r>
            <a:endParaRPr lang="en-US" b="1" i="1" u="sng" dirty="0">
              <a:solidFill>
                <a:srgbClr val="FF0000"/>
              </a:solidFill>
            </a:endParaRPr>
          </a:p>
        </p:txBody>
      </p:sp>
    </p:spTree>
    <p:extLst>
      <p:ext uri="{BB962C8B-B14F-4D97-AF65-F5344CB8AC3E}">
        <p14:creationId xmlns:p14="http://schemas.microsoft.com/office/powerpoint/2010/main" val="11908268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10</a:t>
            </a:fld>
            <a:endParaRPr lang="en-US" dirty="0"/>
          </a:p>
        </p:txBody>
      </p:sp>
      <p:sp>
        <p:nvSpPr>
          <p:cNvPr id="6" name="Title 1"/>
          <p:cNvSpPr>
            <a:spLocks noGrp="1"/>
          </p:cNvSpPr>
          <p:nvPr>
            <p:ph type="ctrTitle"/>
          </p:nvPr>
        </p:nvSpPr>
        <p:spPr>
          <a:xfrm>
            <a:off x="759412" y="142114"/>
            <a:ext cx="7803341" cy="786987"/>
          </a:xfrm>
        </p:spPr>
        <p:txBody>
          <a:bodyPr>
            <a:normAutofit/>
          </a:bodyPr>
          <a:lstStyle/>
          <a:p>
            <a:r>
              <a:rPr lang="en-US" sz="2000" b="1" i="1" u="sng" dirty="0" smtClean="0">
                <a:solidFill>
                  <a:srgbClr val="FF0000"/>
                </a:solidFill>
                <a:latin typeface="+mn-lt"/>
              </a:rPr>
              <a:t>How </a:t>
            </a:r>
            <a:r>
              <a:rPr lang="en-US" sz="2000" b="1" i="1" u="sng" dirty="0">
                <a:solidFill>
                  <a:srgbClr val="FF0000"/>
                </a:solidFill>
                <a:latin typeface="+mn-lt"/>
              </a:rPr>
              <a:t>about </a:t>
            </a:r>
            <a:r>
              <a:rPr lang="en-US" sz="2000" b="1" i="1" u="sng" dirty="0" smtClean="0">
                <a:solidFill>
                  <a:srgbClr val="FF0000"/>
                </a:solidFill>
                <a:latin typeface="+mn-lt"/>
              </a:rPr>
              <a:t>“</a:t>
            </a:r>
            <a:r>
              <a:rPr lang="en-US" sz="2000" b="1" i="1" u="sng" dirty="0" err="1" smtClean="0">
                <a:solidFill>
                  <a:srgbClr val="FF0000"/>
                </a:solidFill>
                <a:latin typeface="+mn-lt"/>
              </a:rPr>
              <a:t>patent_issue_and_file_date_delta</a:t>
            </a:r>
            <a:r>
              <a:rPr lang="en-US" sz="2000" b="1" i="1" u="sng" dirty="0" smtClean="0">
                <a:solidFill>
                  <a:srgbClr val="FF0000"/>
                </a:solidFill>
                <a:latin typeface="+mn-lt"/>
              </a:rPr>
              <a:t>” </a:t>
            </a:r>
            <a:r>
              <a:rPr lang="en-US" sz="2000" b="1" i="1" u="sng" dirty="0">
                <a:solidFill>
                  <a:srgbClr val="FF0000"/>
                </a:solidFill>
                <a:latin typeface="+mn-lt"/>
              </a:rPr>
              <a:t>under </a:t>
            </a:r>
            <a:r>
              <a:rPr lang="en-US" sz="2000" b="1" i="1" u="sng" dirty="0" smtClean="0">
                <a:solidFill>
                  <a:srgbClr val="FF0000"/>
                </a:solidFill>
                <a:latin typeface="+mn-lt"/>
              </a:rPr>
              <a:t>each </a:t>
            </a:r>
            <a:r>
              <a:rPr lang="en-US" sz="2000" b="1" i="1" u="sng" dirty="0" err="1" smtClean="0">
                <a:solidFill>
                  <a:srgbClr val="FF0000"/>
                </a:solidFill>
                <a:latin typeface="+mn-lt"/>
              </a:rPr>
              <a:t>uspc_class</a:t>
            </a:r>
            <a:r>
              <a:rPr lang="en-US" sz="2000" b="1" i="1" u="sng" dirty="0" smtClean="0">
                <a:solidFill>
                  <a:srgbClr val="FF0000"/>
                </a:solidFill>
                <a:latin typeface="+mn-lt"/>
              </a:rPr>
              <a:t>?</a:t>
            </a:r>
            <a:endParaRPr lang="en-US" sz="2000" b="1" i="1" u="sng" dirty="0">
              <a:solidFill>
                <a:srgbClr val="FF0000"/>
              </a:solidFill>
              <a:latin typeface="+mn-lt"/>
            </a:endParaRPr>
          </a:p>
        </p:txBody>
      </p:sp>
      <p:pic>
        <p:nvPicPr>
          <p:cNvPr id="10" name="Picture 9"/>
          <p:cNvPicPr>
            <a:picLocks noChangeAspect="1"/>
          </p:cNvPicPr>
          <p:nvPr/>
        </p:nvPicPr>
        <p:blipFill>
          <a:blip r:embed="rId3"/>
          <a:stretch>
            <a:fillRect/>
          </a:stretch>
        </p:blipFill>
        <p:spPr>
          <a:xfrm>
            <a:off x="5074736" y="1740429"/>
            <a:ext cx="3677487" cy="1681482"/>
          </a:xfrm>
          <a:prstGeom prst="rect">
            <a:avLst/>
          </a:prstGeom>
        </p:spPr>
      </p:pic>
      <p:pic>
        <p:nvPicPr>
          <p:cNvPr id="11" name="Picture 10"/>
          <p:cNvPicPr>
            <a:picLocks noChangeAspect="1"/>
          </p:cNvPicPr>
          <p:nvPr/>
        </p:nvPicPr>
        <p:blipFill>
          <a:blip r:embed="rId4"/>
          <a:stretch>
            <a:fillRect/>
          </a:stretch>
        </p:blipFill>
        <p:spPr>
          <a:xfrm>
            <a:off x="398991" y="1063256"/>
            <a:ext cx="4486275" cy="3209925"/>
          </a:xfrm>
          <a:prstGeom prst="rect">
            <a:avLst/>
          </a:prstGeom>
        </p:spPr>
      </p:pic>
      <p:sp>
        <p:nvSpPr>
          <p:cNvPr id="7"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17066766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6474" y="171145"/>
            <a:ext cx="3032490" cy="4596118"/>
          </a:xfrm>
          <a:prstGeom prst="rect">
            <a:avLst/>
          </a:prstGeom>
        </p:spPr>
      </p:pic>
      <p:sp>
        <p:nvSpPr>
          <p:cNvPr id="4" name="Slide Number Placeholder 3"/>
          <p:cNvSpPr>
            <a:spLocks noGrp="1"/>
          </p:cNvSpPr>
          <p:nvPr>
            <p:ph type="sldNum" sz="quarter" idx="12"/>
          </p:nvPr>
        </p:nvSpPr>
        <p:spPr/>
        <p:txBody>
          <a:bodyPr/>
          <a:lstStyle/>
          <a:p>
            <a:fld id="{106E12CD-FCB1-464E-A775-0B83FDDACE03}" type="slidenum">
              <a:rPr lang="en-US" smtClean="0"/>
              <a:pPr/>
              <a:t>11</a:t>
            </a:fld>
            <a:endParaRPr lang="en-US" dirty="0"/>
          </a:p>
        </p:txBody>
      </p:sp>
      <p:pic>
        <p:nvPicPr>
          <p:cNvPr id="6" name="Picture 5"/>
          <p:cNvPicPr>
            <a:picLocks noChangeAspect="1"/>
          </p:cNvPicPr>
          <p:nvPr/>
        </p:nvPicPr>
        <p:blipFill>
          <a:blip r:embed="rId4"/>
          <a:stretch>
            <a:fillRect/>
          </a:stretch>
        </p:blipFill>
        <p:spPr>
          <a:xfrm>
            <a:off x="6400801" y="154179"/>
            <a:ext cx="2437663" cy="4613084"/>
          </a:xfrm>
          <a:prstGeom prst="rect">
            <a:avLst/>
          </a:prstGeom>
        </p:spPr>
      </p:pic>
      <p:sp>
        <p:nvSpPr>
          <p:cNvPr id="7" name="Rectangle 6"/>
          <p:cNvSpPr/>
          <p:nvPr/>
        </p:nvSpPr>
        <p:spPr>
          <a:xfrm>
            <a:off x="4242576" y="282520"/>
            <a:ext cx="1081963" cy="307777"/>
          </a:xfrm>
          <a:prstGeom prst="rect">
            <a:avLst/>
          </a:prstGeom>
        </p:spPr>
        <p:txBody>
          <a:bodyPr wrap="none">
            <a:spAutoFit/>
          </a:bodyPr>
          <a:lstStyle/>
          <a:p>
            <a:r>
              <a:rPr lang="en-US" sz="1400" dirty="0" smtClean="0">
                <a:solidFill>
                  <a:srgbClr val="FF0000"/>
                </a:solidFill>
                <a:latin typeface="+mj-lt"/>
              </a:rPr>
              <a:t>Type casting</a:t>
            </a:r>
            <a:endParaRPr lang="en-US" sz="1400" dirty="0">
              <a:solidFill>
                <a:srgbClr val="FF0000"/>
              </a:solidFill>
              <a:latin typeface="+mj-lt"/>
            </a:endParaRPr>
          </a:p>
        </p:txBody>
      </p:sp>
      <p:sp>
        <p:nvSpPr>
          <p:cNvPr id="8" name="Rectangle 7"/>
          <p:cNvSpPr/>
          <p:nvPr/>
        </p:nvSpPr>
        <p:spPr>
          <a:xfrm>
            <a:off x="1430272" y="610705"/>
            <a:ext cx="7034656" cy="307777"/>
          </a:xfrm>
          <a:prstGeom prst="rect">
            <a:avLst/>
          </a:prstGeom>
        </p:spPr>
        <p:txBody>
          <a:bodyPr wrap="square">
            <a:spAutoFit/>
          </a:bodyPr>
          <a:lstStyle/>
          <a:p>
            <a:r>
              <a:rPr lang="en-US" sz="1400" dirty="0">
                <a:solidFill>
                  <a:srgbClr val="FF0000"/>
                </a:solidFill>
                <a:latin typeface="+mj-lt"/>
              </a:rPr>
              <a:t>Data processing: financial, business practice, management, or cost/price determination</a:t>
            </a:r>
          </a:p>
        </p:txBody>
      </p:sp>
      <p:sp>
        <p:nvSpPr>
          <p:cNvPr id="9" name="Rectangle 8"/>
          <p:cNvSpPr/>
          <p:nvPr/>
        </p:nvSpPr>
        <p:spPr>
          <a:xfrm>
            <a:off x="1432086" y="893619"/>
            <a:ext cx="7332133" cy="523220"/>
          </a:xfrm>
          <a:prstGeom prst="rect">
            <a:avLst/>
          </a:prstGeom>
        </p:spPr>
        <p:txBody>
          <a:bodyPr wrap="square">
            <a:spAutoFit/>
          </a:bodyPr>
          <a:lstStyle/>
          <a:p>
            <a:r>
              <a:rPr lang="en-US" sz="1400" dirty="0">
                <a:solidFill>
                  <a:srgbClr val="FF0000"/>
                </a:solidFill>
                <a:latin typeface="+mj-lt"/>
              </a:rPr>
              <a:t>Data processing: presentation processing of document, operator interface processing, and screen saver display processing</a:t>
            </a:r>
          </a:p>
        </p:txBody>
      </p:sp>
      <p:sp>
        <p:nvSpPr>
          <p:cNvPr id="10" name="Rectangle 9"/>
          <p:cNvSpPr/>
          <p:nvPr/>
        </p:nvSpPr>
        <p:spPr>
          <a:xfrm>
            <a:off x="3304201" y="1406378"/>
            <a:ext cx="2915606" cy="307777"/>
          </a:xfrm>
          <a:prstGeom prst="rect">
            <a:avLst/>
          </a:prstGeom>
        </p:spPr>
        <p:txBody>
          <a:bodyPr wrap="none">
            <a:spAutoFit/>
          </a:bodyPr>
          <a:lstStyle/>
          <a:p>
            <a:r>
              <a:rPr lang="en-US" sz="1400" dirty="0">
                <a:solidFill>
                  <a:srgbClr val="FF0000"/>
                </a:solidFill>
                <a:latin typeface="+mj-lt"/>
              </a:rPr>
              <a:t>Interactive video distribution systems</a:t>
            </a:r>
          </a:p>
        </p:txBody>
      </p:sp>
      <p:sp>
        <p:nvSpPr>
          <p:cNvPr id="11" name="Rectangle 10"/>
          <p:cNvSpPr/>
          <p:nvPr/>
        </p:nvSpPr>
        <p:spPr>
          <a:xfrm>
            <a:off x="3592679" y="1714155"/>
            <a:ext cx="2254592" cy="307777"/>
          </a:xfrm>
          <a:prstGeom prst="rect">
            <a:avLst/>
          </a:prstGeom>
        </p:spPr>
        <p:txBody>
          <a:bodyPr wrap="none">
            <a:spAutoFit/>
          </a:bodyPr>
          <a:lstStyle/>
          <a:p>
            <a:r>
              <a:rPr lang="en-US" sz="1400" dirty="0">
                <a:solidFill>
                  <a:srgbClr val="FF0000"/>
                </a:solidFill>
                <a:latin typeface="+mj-lt"/>
              </a:rPr>
              <a:t>Peptide or protein sequence</a:t>
            </a:r>
          </a:p>
        </p:txBody>
      </p:sp>
      <p:sp>
        <p:nvSpPr>
          <p:cNvPr id="12" name="Rectangle 11"/>
          <p:cNvSpPr/>
          <p:nvPr/>
        </p:nvSpPr>
        <p:spPr>
          <a:xfrm>
            <a:off x="173433" y="2011471"/>
            <a:ext cx="8763309" cy="307777"/>
          </a:xfrm>
          <a:prstGeom prst="rect">
            <a:avLst/>
          </a:prstGeom>
        </p:spPr>
        <p:txBody>
          <a:bodyPr wrap="square">
            <a:spAutoFit/>
          </a:bodyPr>
          <a:lstStyle/>
          <a:p>
            <a:r>
              <a:rPr lang="en-US" sz="1400" dirty="0" smtClean="0">
                <a:solidFill>
                  <a:srgbClr val="FF0000"/>
                </a:solidFill>
                <a:latin typeface="+mj-lt"/>
              </a:rPr>
              <a:t>Electrical computers and digital processing systems: </a:t>
            </a:r>
            <a:r>
              <a:rPr lang="en-US" sz="1400" dirty="0" err="1" smtClean="0">
                <a:solidFill>
                  <a:srgbClr val="FF0000"/>
                </a:solidFill>
                <a:latin typeface="+mj-lt"/>
              </a:rPr>
              <a:t>interprogram</a:t>
            </a:r>
            <a:r>
              <a:rPr lang="en-US" sz="1400" dirty="0" smtClean="0">
                <a:solidFill>
                  <a:srgbClr val="FF0000"/>
                </a:solidFill>
                <a:latin typeface="+mj-lt"/>
              </a:rPr>
              <a:t> communication or </a:t>
            </a:r>
            <a:r>
              <a:rPr lang="en-US" sz="1400" dirty="0" err="1" smtClean="0">
                <a:solidFill>
                  <a:srgbClr val="FF0000"/>
                </a:solidFill>
                <a:latin typeface="+mj-lt"/>
              </a:rPr>
              <a:t>interprocess</a:t>
            </a:r>
            <a:r>
              <a:rPr lang="en-US" sz="1400" dirty="0" smtClean="0">
                <a:solidFill>
                  <a:srgbClr val="FF0000"/>
                </a:solidFill>
                <a:latin typeface="+mj-lt"/>
              </a:rPr>
              <a:t> communication (</a:t>
            </a:r>
            <a:r>
              <a:rPr lang="en-US" sz="1400" dirty="0" err="1" smtClean="0">
                <a:solidFill>
                  <a:srgbClr val="FF0000"/>
                </a:solidFill>
                <a:latin typeface="+mj-lt"/>
              </a:rPr>
              <a:t>ipc</a:t>
            </a:r>
            <a:r>
              <a:rPr lang="en-US" sz="1400" dirty="0" smtClean="0">
                <a:solidFill>
                  <a:srgbClr val="FF0000"/>
                </a:solidFill>
                <a:latin typeface="+mj-lt"/>
              </a:rPr>
              <a:t>)</a:t>
            </a:r>
            <a:endParaRPr lang="en-US" sz="1400" dirty="0">
              <a:solidFill>
                <a:srgbClr val="FF0000"/>
              </a:solidFill>
              <a:latin typeface="+mj-lt"/>
            </a:endParaRPr>
          </a:p>
        </p:txBody>
      </p:sp>
      <p:sp>
        <p:nvSpPr>
          <p:cNvPr id="13" name="Rectangle 12"/>
          <p:cNvSpPr/>
          <p:nvPr/>
        </p:nvSpPr>
        <p:spPr>
          <a:xfrm>
            <a:off x="3616490" y="4071786"/>
            <a:ext cx="2693814" cy="307777"/>
          </a:xfrm>
          <a:prstGeom prst="rect">
            <a:avLst/>
          </a:prstGeom>
        </p:spPr>
        <p:txBody>
          <a:bodyPr wrap="none">
            <a:spAutoFit/>
          </a:bodyPr>
          <a:lstStyle/>
          <a:p>
            <a:r>
              <a:rPr lang="en-US" sz="1400" dirty="0">
                <a:solidFill>
                  <a:srgbClr val="00B050"/>
                </a:solidFill>
                <a:latin typeface="+mj-lt"/>
              </a:rPr>
              <a:t>Synthetic resins or natural rubbers</a:t>
            </a:r>
          </a:p>
        </p:txBody>
      </p:sp>
      <p:sp>
        <p:nvSpPr>
          <p:cNvPr id="14" name="Rectangle 13"/>
          <p:cNvSpPr/>
          <p:nvPr/>
        </p:nvSpPr>
        <p:spPr>
          <a:xfrm>
            <a:off x="4577334" y="3796209"/>
            <a:ext cx="761683" cy="307777"/>
          </a:xfrm>
          <a:prstGeom prst="rect">
            <a:avLst/>
          </a:prstGeom>
        </p:spPr>
        <p:txBody>
          <a:bodyPr wrap="none">
            <a:spAutoFit/>
          </a:bodyPr>
          <a:lstStyle/>
          <a:p>
            <a:r>
              <a:rPr lang="en-US" sz="1400" dirty="0" smtClean="0">
                <a:solidFill>
                  <a:srgbClr val="00B050"/>
                </a:solidFill>
                <a:latin typeface="+mj-lt"/>
              </a:rPr>
              <a:t>Lighting</a:t>
            </a:r>
            <a:endParaRPr lang="en-US" sz="1400" dirty="0">
              <a:solidFill>
                <a:srgbClr val="00B050"/>
              </a:solidFill>
              <a:latin typeface="+mj-lt"/>
            </a:endParaRPr>
          </a:p>
        </p:txBody>
      </p:sp>
      <p:sp>
        <p:nvSpPr>
          <p:cNvPr id="15" name="Rectangle 14"/>
          <p:cNvSpPr/>
          <p:nvPr/>
        </p:nvSpPr>
        <p:spPr>
          <a:xfrm>
            <a:off x="4430901" y="3511283"/>
            <a:ext cx="1030603" cy="307777"/>
          </a:xfrm>
          <a:prstGeom prst="rect">
            <a:avLst/>
          </a:prstGeom>
        </p:spPr>
        <p:txBody>
          <a:bodyPr wrap="none">
            <a:spAutoFit/>
          </a:bodyPr>
          <a:lstStyle/>
          <a:p>
            <a:r>
              <a:rPr lang="en-US" sz="1400" dirty="0" smtClean="0">
                <a:solidFill>
                  <a:srgbClr val="00B050"/>
                </a:solidFill>
                <a:latin typeface="+mj-lt"/>
              </a:rPr>
              <a:t>Typesetting</a:t>
            </a:r>
            <a:endParaRPr lang="en-US" sz="1400" dirty="0">
              <a:solidFill>
                <a:srgbClr val="00B050"/>
              </a:solidFill>
              <a:latin typeface="+mj-lt"/>
            </a:endParaRPr>
          </a:p>
        </p:txBody>
      </p:sp>
      <p:sp>
        <p:nvSpPr>
          <p:cNvPr id="16" name="Rectangle 15"/>
          <p:cNvSpPr/>
          <p:nvPr/>
        </p:nvSpPr>
        <p:spPr>
          <a:xfrm>
            <a:off x="3897531" y="3235706"/>
            <a:ext cx="2118785" cy="307777"/>
          </a:xfrm>
          <a:prstGeom prst="rect">
            <a:avLst/>
          </a:prstGeom>
        </p:spPr>
        <p:txBody>
          <a:bodyPr wrap="none">
            <a:spAutoFit/>
          </a:bodyPr>
          <a:lstStyle/>
          <a:p>
            <a:r>
              <a:rPr lang="en-US" sz="1400" dirty="0" smtClean="0">
                <a:solidFill>
                  <a:srgbClr val="00B050"/>
                </a:solidFill>
                <a:latin typeface="+mj-lt"/>
              </a:rPr>
              <a:t>Apparel and haberdashery</a:t>
            </a:r>
            <a:endParaRPr lang="en-US" sz="1400" dirty="0">
              <a:solidFill>
                <a:srgbClr val="00B050"/>
              </a:solidFill>
              <a:latin typeface="+mj-lt"/>
            </a:endParaRPr>
          </a:p>
        </p:txBody>
      </p:sp>
      <p:sp>
        <p:nvSpPr>
          <p:cNvPr id="17" name="Rectangle 16"/>
          <p:cNvSpPr/>
          <p:nvPr/>
        </p:nvSpPr>
        <p:spPr>
          <a:xfrm>
            <a:off x="3686159" y="2929662"/>
            <a:ext cx="2413802" cy="307777"/>
          </a:xfrm>
          <a:prstGeom prst="rect">
            <a:avLst/>
          </a:prstGeom>
        </p:spPr>
        <p:txBody>
          <a:bodyPr wrap="none">
            <a:spAutoFit/>
          </a:bodyPr>
          <a:lstStyle/>
          <a:p>
            <a:r>
              <a:rPr lang="en-US" sz="1400" dirty="0">
                <a:solidFill>
                  <a:srgbClr val="00B050"/>
                </a:solidFill>
                <a:latin typeface="+mj-lt"/>
              </a:rPr>
              <a:t>Tobacco and smokers' supplies</a:t>
            </a:r>
          </a:p>
        </p:txBody>
      </p:sp>
      <p:sp>
        <p:nvSpPr>
          <p:cNvPr id="18" name="Rectangle 17"/>
          <p:cNvSpPr/>
          <p:nvPr/>
        </p:nvSpPr>
        <p:spPr>
          <a:xfrm>
            <a:off x="1791853" y="2604919"/>
            <a:ext cx="6928844" cy="307777"/>
          </a:xfrm>
          <a:prstGeom prst="rect">
            <a:avLst/>
          </a:prstGeom>
        </p:spPr>
        <p:txBody>
          <a:bodyPr wrap="square">
            <a:spAutoFit/>
          </a:bodyPr>
          <a:lstStyle/>
          <a:p>
            <a:r>
              <a:rPr lang="en-US" sz="1400" dirty="0">
                <a:solidFill>
                  <a:srgbClr val="00B050"/>
                </a:solidFill>
                <a:latin typeface="+mj-lt"/>
              </a:rPr>
              <a:t>Environmental heating and cooling; fluid handling and sanitary equipment</a:t>
            </a:r>
          </a:p>
        </p:txBody>
      </p:sp>
      <p:sp>
        <p:nvSpPr>
          <p:cNvPr id="23" name="Google Shape;558;p44"/>
          <p:cNvSpPr/>
          <p:nvPr/>
        </p:nvSpPr>
        <p:spPr>
          <a:xfrm rot="5661338" flipH="1">
            <a:off x="6382229" y="1689142"/>
            <a:ext cx="4085777" cy="1364353"/>
          </a:xfrm>
          <a:custGeom>
            <a:avLst/>
            <a:gdLst/>
            <a:ahLst/>
            <a:cxnLst/>
            <a:rect l="l" t="t" r="r" b="b"/>
            <a:pathLst>
              <a:path w="458" h="215" extrusionOk="0">
                <a:moveTo>
                  <a:pt x="416" y="206"/>
                </a:moveTo>
                <a:lnTo>
                  <a:pt x="420" y="211"/>
                </a:lnTo>
                <a:lnTo>
                  <a:pt x="424" y="213"/>
                </a:lnTo>
                <a:lnTo>
                  <a:pt x="430" y="214"/>
                </a:lnTo>
                <a:lnTo>
                  <a:pt x="434" y="215"/>
                </a:lnTo>
                <a:lnTo>
                  <a:pt x="438" y="214"/>
                </a:lnTo>
                <a:lnTo>
                  <a:pt x="443" y="214"/>
                </a:lnTo>
                <a:lnTo>
                  <a:pt x="446" y="212"/>
                </a:lnTo>
                <a:lnTo>
                  <a:pt x="450" y="210"/>
                </a:lnTo>
                <a:lnTo>
                  <a:pt x="453" y="206"/>
                </a:lnTo>
                <a:lnTo>
                  <a:pt x="456" y="202"/>
                </a:lnTo>
                <a:lnTo>
                  <a:pt x="457" y="197"/>
                </a:lnTo>
                <a:lnTo>
                  <a:pt x="458" y="193"/>
                </a:lnTo>
                <a:lnTo>
                  <a:pt x="458" y="189"/>
                </a:lnTo>
                <a:lnTo>
                  <a:pt x="457" y="184"/>
                </a:lnTo>
                <a:lnTo>
                  <a:pt x="455" y="180"/>
                </a:lnTo>
                <a:lnTo>
                  <a:pt x="453" y="175"/>
                </a:lnTo>
                <a:lnTo>
                  <a:pt x="442" y="163"/>
                </a:lnTo>
                <a:lnTo>
                  <a:pt x="432" y="152"/>
                </a:lnTo>
                <a:lnTo>
                  <a:pt x="420" y="142"/>
                </a:lnTo>
                <a:lnTo>
                  <a:pt x="409" y="132"/>
                </a:lnTo>
                <a:lnTo>
                  <a:pt x="397" y="123"/>
                </a:lnTo>
                <a:lnTo>
                  <a:pt x="383" y="115"/>
                </a:lnTo>
                <a:lnTo>
                  <a:pt x="370" y="107"/>
                </a:lnTo>
                <a:lnTo>
                  <a:pt x="357" y="100"/>
                </a:lnTo>
                <a:lnTo>
                  <a:pt x="344" y="94"/>
                </a:lnTo>
                <a:lnTo>
                  <a:pt x="329" y="87"/>
                </a:lnTo>
                <a:lnTo>
                  <a:pt x="315" y="83"/>
                </a:lnTo>
                <a:lnTo>
                  <a:pt x="299" y="78"/>
                </a:lnTo>
                <a:lnTo>
                  <a:pt x="285" y="74"/>
                </a:lnTo>
                <a:lnTo>
                  <a:pt x="270" y="72"/>
                </a:lnTo>
                <a:lnTo>
                  <a:pt x="254" y="69"/>
                </a:lnTo>
                <a:lnTo>
                  <a:pt x="239" y="67"/>
                </a:lnTo>
                <a:lnTo>
                  <a:pt x="217" y="67"/>
                </a:lnTo>
                <a:lnTo>
                  <a:pt x="196" y="67"/>
                </a:lnTo>
                <a:lnTo>
                  <a:pt x="175" y="69"/>
                </a:lnTo>
                <a:lnTo>
                  <a:pt x="154" y="74"/>
                </a:lnTo>
                <a:lnTo>
                  <a:pt x="134" y="78"/>
                </a:lnTo>
                <a:lnTo>
                  <a:pt x="114" y="84"/>
                </a:lnTo>
                <a:lnTo>
                  <a:pt x="94" y="91"/>
                </a:lnTo>
                <a:lnTo>
                  <a:pt x="75" y="100"/>
                </a:lnTo>
                <a:lnTo>
                  <a:pt x="102" y="33"/>
                </a:lnTo>
                <a:lnTo>
                  <a:pt x="104" y="28"/>
                </a:lnTo>
                <a:lnTo>
                  <a:pt x="104" y="23"/>
                </a:lnTo>
                <a:lnTo>
                  <a:pt x="104" y="19"/>
                </a:lnTo>
                <a:lnTo>
                  <a:pt x="102" y="14"/>
                </a:lnTo>
                <a:lnTo>
                  <a:pt x="99" y="11"/>
                </a:lnTo>
                <a:lnTo>
                  <a:pt x="97" y="6"/>
                </a:lnTo>
                <a:lnTo>
                  <a:pt x="93" y="4"/>
                </a:lnTo>
                <a:lnTo>
                  <a:pt x="88" y="2"/>
                </a:lnTo>
                <a:lnTo>
                  <a:pt x="84" y="0"/>
                </a:lnTo>
                <a:lnTo>
                  <a:pt x="80" y="0"/>
                </a:lnTo>
                <a:lnTo>
                  <a:pt x="75" y="1"/>
                </a:lnTo>
                <a:lnTo>
                  <a:pt x="71" y="2"/>
                </a:lnTo>
                <a:lnTo>
                  <a:pt x="66" y="4"/>
                </a:lnTo>
                <a:lnTo>
                  <a:pt x="63" y="6"/>
                </a:lnTo>
                <a:lnTo>
                  <a:pt x="60" y="11"/>
                </a:lnTo>
                <a:lnTo>
                  <a:pt x="58" y="14"/>
                </a:lnTo>
                <a:lnTo>
                  <a:pt x="2" y="152"/>
                </a:lnTo>
                <a:lnTo>
                  <a:pt x="2" y="153"/>
                </a:lnTo>
                <a:lnTo>
                  <a:pt x="2" y="153"/>
                </a:lnTo>
                <a:lnTo>
                  <a:pt x="1" y="154"/>
                </a:lnTo>
                <a:lnTo>
                  <a:pt x="1" y="155"/>
                </a:lnTo>
                <a:lnTo>
                  <a:pt x="1" y="158"/>
                </a:lnTo>
                <a:lnTo>
                  <a:pt x="1" y="160"/>
                </a:lnTo>
                <a:lnTo>
                  <a:pt x="0" y="160"/>
                </a:lnTo>
                <a:lnTo>
                  <a:pt x="0" y="161"/>
                </a:lnTo>
                <a:lnTo>
                  <a:pt x="1" y="167"/>
                </a:lnTo>
                <a:lnTo>
                  <a:pt x="3" y="173"/>
                </a:lnTo>
                <a:lnTo>
                  <a:pt x="3" y="173"/>
                </a:lnTo>
                <a:lnTo>
                  <a:pt x="3" y="173"/>
                </a:lnTo>
                <a:lnTo>
                  <a:pt x="3" y="173"/>
                </a:lnTo>
                <a:lnTo>
                  <a:pt x="3" y="174"/>
                </a:lnTo>
                <a:lnTo>
                  <a:pt x="5" y="175"/>
                </a:lnTo>
                <a:lnTo>
                  <a:pt x="6" y="176"/>
                </a:lnTo>
                <a:lnTo>
                  <a:pt x="6" y="176"/>
                </a:lnTo>
                <a:lnTo>
                  <a:pt x="7" y="176"/>
                </a:lnTo>
                <a:lnTo>
                  <a:pt x="7" y="176"/>
                </a:lnTo>
                <a:lnTo>
                  <a:pt x="7" y="178"/>
                </a:lnTo>
                <a:lnTo>
                  <a:pt x="8" y="179"/>
                </a:lnTo>
                <a:lnTo>
                  <a:pt x="9" y="180"/>
                </a:lnTo>
                <a:lnTo>
                  <a:pt x="10" y="180"/>
                </a:lnTo>
                <a:lnTo>
                  <a:pt x="10" y="181"/>
                </a:lnTo>
                <a:lnTo>
                  <a:pt x="11" y="182"/>
                </a:lnTo>
                <a:lnTo>
                  <a:pt x="13" y="182"/>
                </a:lnTo>
                <a:lnTo>
                  <a:pt x="13" y="182"/>
                </a:lnTo>
                <a:lnTo>
                  <a:pt x="14" y="183"/>
                </a:lnTo>
                <a:lnTo>
                  <a:pt x="17" y="184"/>
                </a:lnTo>
                <a:lnTo>
                  <a:pt x="18" y="185"/>
                </a:lnTo>
                <a:lnTo>
                  <a:pt x="19" y="185"/>
                </a:lnTo>
                <a:lnTo>
                  <a:pt x="19" y="185"/>
                </a:lnTo>
                <a:lnTo>
                  <a:pt x="21" y="185"/>
                </a:lnTo>
                <a:lnTo>
                  <a:pt x="22" y="185"/>
                </a:lnTo>
                <a:lnTo>
                  <a:pt x="170" y="201"/>
                </a:lnTo>
                <a:lnTo>
                  <a:pt x="171" y="201"/>
                </a:lnTo>
                <a:lnTo>
                  <a:pt x="172" y="201"/>
                </a:lnTo>
                <a:lnTo>
                  <a:pt x="177" y="200"/>
                </a:lnTo>
                <a:lnTo>
                  <a:pt x="181" y="199"/>
                </a:lnTo>
                <a:lnTo>
                  <a:pt x="186" y="196"/>
                </a:lnTo>
                <a:lnTo>
                  <a:pt x="189" y="194"/>
                </a:lnTo>
                <a:lnTo>
                  <a:pt x="191" y="191"/>
                </a:lnTo>
                <a:lnTo>
                  <a:pt x="193" y="188"/>
                </a:lnTo>
                <a:lnTo>
                  <a:pt x="196" y="183"/>
                </a:lnTo>
                <a:lnTo>
                  <a:pt x="197" y="179"/>
                </a:lnTo>
                <a:lnTo>
                  <a:pt x="197" y="174"/>
                </a:lnTo>
                <a:lnTo>
                  <a:pt x="196" y="169"/>
                </a:lnTo>
                <a:lnTo>
                  <a:pt x="193" y="165"/>
                </a:lnTo>
                <a:lnTo>
                  <a:pt x="191" y="161"/>
                </a:lnTo>
                <a:lnTo>
                  <a:pt x="188" y="158"/>
                </a:lnTo>
                <a:lnTo>
                  <a:pt x="183" y="155"/>
                </a:lnTo>
                <a:lnTo>
                  <a:pt x="180" y="153"/>
                </a:lnTo>
                <a:lnTo>
                  <a:pt x="175" y="152"/>
                </a:lnTo>
                <a:lnTo>
                  <a:pt x="94" y="144"/>
                </a:lnTo>
                <a:lnTo>
                  <a:pt x="111" y="137"/>
                </a:lnTo>
                <a:lnTo>
                  <a:pt x="127" y="130"/>
                </a:lnTo>
                <a:lnTo>
                  <a:pt x="145" y="125"/>
                </a:lnTo>
                <a:lnTo>
                  <a:pt x="162" y="120"/>
                </a:lnTo>
                <a:lnTo>
                  <a:pt x="180" y="118"/>
                </a:lnTo>
                <a:lnTo>
                  <a:pt x="198" y="116"/>
                </a:lnTo>
                <a:lnTo>
                  <a:pt x="217" y="115"/>
                </a:lnTo>
                <a:lnTo>
                  <a:pt x="235" y="116"/>
                </a:lnTo>
                <a:lnTo>
                  <a:pt x="249" y="117"/>
                </a:lnTo>
                <a:lnTo>
                  <a:pt x="262" y="118"/>
                </a:lnTo>
                <a:lnTo>
                  <a:pt x="274" y="121"/>
                </a:lnTo>
                <a:lnTo>
                  <a:pt x="287" y="123"/>
                </a:lnTo>
                <a:lnTo>
                  <a:pt x="299" y="128"/>
                </a:lnTo>
                <a:lnTo>
                  <a:pt x="311" y="132"/>
                </a:lnTo>
                <a:lnTo>
                  <a:pt x="324" y="137"/>
                </a:lnTo>
                <a:lnTo>
                  <a:pt x="335" y="142"/>
                </a:lnTo>
                <a:lnTo>
                  <a:pt x="347" y="149"/>
                </a:lnTo>
                <a:lnTo>
                  <a:pt x="358" y="155"/>
                </a:lnTo>
                <a:lnTo>
                  <a:pt x="368" y="162"/>
                </a:lnTo>
                <a:lnTo>
                  <a:pt x="379" y="170"/>
                </a:lnTo>
                <a:lnTo>
                  <a:pt x="389" y="179"/>
                </a:lnTo>
                <a:lnTo>
                  <a:pt x="399" y="188"/>
                </a:lnTo>
                <a:lnTo>
                  <a:pt x="408" y="196"/>
                </a:lnTo>
                <a:lnTo>
                  <a:pt x="416" y="206"/>
                </a:lnTo>
                <a:close/>
              </a:path>
            </a:pathLst>
          </a:custGeom>
          <a:solidFill>
            <a:srgbClr val="FFC000">
              <a:alpha val="50196"/>
            </a:srgbClr>
          </a:solidFill>
          <a:ln>
            <a:solidFill>
              <a:srgbClr val="FFC000"/>
            </a:solid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24" name="TextBox 23"/>
          <p:cNvSpPr txBox="1"/>
          <p:nvPr/>
        </p:nvSpPr>
        <p:spPr>
          <a:xfrm>
            <a:off x="7899400" y="3623717"/>
            <a:ext cx="872067" cy="369332"/>
          </a:xfrm>
          <a:prstGeom prst="rect">
            <a:avLst/>
          </a:prstGeom>
          <a:noFill/>
        </p:spPr>
        <p:txBody>
          <a:bodyPr wrap="square" rtlCol="0">
            <a:spAutoFit/>
          </a:bodyPr>
          <a:lstStyle/>
          <a:p>
            <a:r>
              <a:rPr lang="en-US" dirty="0" smtClean="0">
                <a:solidFill>
                  <a:schemeClr val="accent6">
                    <a:lumMod val="50000"/>
                  </a:schemeClr>
                </a:solidFill>
              </a:rPr>
              <a:t>Faster</a:t>
            </a:r>
            <a:endParaRPr lang="en-US" dirty="0">
              <a:solidFill>
                <a:schemeClr val="accent6">
                  <a:lumMod val="50000"/>
                </a:schemeClr>
              </a:solidFill>
            </a:endParaRPr>
          </a:p>
        </p:txBody>
      </p:sp>
      <p:sp>
        <p:nvSpPr>
          <p:cNvPr id="19"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29591461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392963" y="651361"/>
            <a:ext cx="1724041" cy="2225045"/>
          </a:xfrm>
          <a:prstGeom prst="rect">
            <a:avLst/>
          </a:prstGeom>
        </p:spPr>
      </p:pic>
      <p:pic>
        <p:nvPicPr>
          <p:cNvPr id="7" name="Picture 6"/>
          <p:cNvPicPr>
            <a:picLocks noChangeAspect="1"/>
          </p:cNvPicPr>
          <p:nvPr/>
        </p:nvPicPr>
        <p:blipFill>
          <a:blip r:embed="rId4"/>
          <a:stretch>
            <a:fillRect/>
          </a:stretch>
        </p:blipFill>
        <p:spPr>
          <a:xfrm>
            <a:off x="2669108" y="651361"/>
            <a:ext cx="1970326" cy="2225045"/>
          </a:xfrm>
          <a:prstGeom prst="rect">
            <a:avLst/>
          </a:prstGeom>
        </p:spPr>
      </p:pic>
      <p:pic>
        <p:nvPicPr>
          <p:cNvPr id="9" name="Picture 8"/>
          <p:cNvPicPr>
            <a:picLocks noChangeAspect="1"/>
          </p:cNvPicPr>
          <p:nvPr/>
        </p:nvPicPr>
        <p:blipFill>
          <a:blip r:embed="rId5"/>
          <a:stretch>
            <a:fillRect/>
          </a:stretch>
        </p:blipFill>
        <p:spPr>
          <a:xfrm>
            <a:off x="434707" y="3527569"/>
            <a:ext cx="4204727" cy="747703"/>
          </a:xfrm>
          <a:prstGeom prst="rect">
            <a:avLst/>
          </a:prstGeom>
        </p:spPr>
      </p:pic>
      <p:sp>
        <p:nvSpPr>
          <p:cNvPr id="2" name="Right Brace 1"/>
          <p:cNvSpPr/>
          <p:nvPr/>
        </p:nvSpPr>
        <p:spPr>
          <a:xfrm rot="5400000">
            <a:off x="2212390" y="2272716"/>
            <a:ext cx="274554" cy="1593669"/>
          </a:xfrm>
          <a:prstGeom prst="rightBrace">
            <a:avLst>
              <a:gd name="adj1" fmla="val 8333"/>
              <a:gd name="adj2" fmla="val 5051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ectangle 7"/>
          <p:cNvSpPr/>
          <p:nvPr/>
        </p:nvSpPr>
        <p:spPr>
          <a:xfrm>
            <a:off x="5107131" y="651361"/>
            <a:ext cx="2255489" cy="307777"/>
          </a:xfrm>
          <a:prstGeom prst="rect">
            <a:avLst/>
          </a:prstGeom>
        </p:spPr>
        <p:txBody>
          <a:bodyPr wrap="none">
            <a:spAutoFit/>
          </a:bodyPr>
          <a:lstStyle/>
          <a:p>
            <a:r>
              <a:rPr lang="en-US" sz="1400" dirty="0"/>
              <a:t>.groupby('</a:t>
            </a:r>
            <a:r>
              <a:rPr lang="en-US" sz="1400" dirty="0" err="1"/>
              <a:t>uspc_class</a:t>
            </a:r>
            <a:r>
              <a:rPr lang="en-US" sz="1400" dirty="0"/>
              <a:t>').sum()</a:t>
            </a:r>
          </a:p>
        </p:txBody>
      </p:sp>
      <p:sp>
        <p:nvSpPr>
          <p:cNvPr id="10" name="Rectangle 9"/>
          <p:cNvSpPr/>
          <p:nvPr/>
        </p:nvSpPr>
        <p:spPr>
          <a:xfrm>
            <a:off x="5107131" y="880676"/>
            <a:ext cx="3309945" cy="307777"/>
          </a:xfrm>
          <a:prstGeom prst="rect">
            <a:avLst/>
          </a:prstGeom>
        </p:spPr>
        <p:txBody>
          <a:bodyPr wrap="none">
            <a:spAutoFit/>
          </a:bodyPr>
          <a:lstStyle/>
          <a:p>
            <a:r>
              <a:rPr lang="en-US" sz="1400" dirty="0"/>
              <a:t>.</a:t>
            </a:r>
            <a:r>
              <a:rPr lang="en-US" sz="1400" dirty="0" err="1"/>
              <a:t>agg</a:t>
            </a:r>
            <a:r>
              <a:rPr lang="en-US" sz="1400" dirty="0"/>
              <a:t>({"</a:t>
            </a:r>
            <a:r>
              <a:rPr lang="en-US" sz="1400" dirty="0" err="1"/>
              <a:t>patented_cases_per_class</a:t>
            </a:r>
            <a:r>
              <a:rPr lang="en-US" sz="1400" dirty="0"/>
              <a:t>": "sum"})</a:t>
            </a:r>
          </a:p>
        </p:txBody>
      </p:sp>
      <p:sp>
        <p:nvSpPr>
          <p:cNvPr id="11" name="TextBox 10"/>
          <p:cNvSpPr txBox="1"/>
          <p:nvPr/>
        </p:nvSpPr>
        <p:spPr>
          <a:xfrm>
            <a:off x="5191538" y="2439226"/>
            <a:ext cx="3635476" cy="1938992"/>
          </a:xfrm>
          <a:prstGeom prst="rect">
            <a:avLst/>
          </a:prstGeom>
          <a:noFill/>
        </p:spPr>
        <p:txBody>
          <a:bodyPr wrap="square" rtlCol="0">
            <a:spAutoFit/>
          </a:bodyPr>
          <a:lstStyle/>
          <a:p>
            <a:r>
              <a:rPr lang="en-US" dirty="0" smtClean="0"/>
              <a:t>Lessons and learn: </a:t>
            </a:r>
            <a:endParaRPr lang="en-US" dirty="0" smtClean="0"/>
          </a:p>
          <a:p>
            <a:endParaRPr lang="en-US" dirty="0" smtClean="0"/>
          </a:p>
          <a:p>
            <a:pPr marL="285750" indent="-285750">
              <a:buFont typeface="Arial" panose="020B0604020202020204" pitchFamily="34" charset="0"/>
              <a:buChar char="•"/>
            </a:pPr>
            <a:r>
              <a:rPr lang="en-US" sz="1400" b="1" i="1" u="sng" dirty="0">
                <a:solidFill>
                  <a:srgbClr val="FF0000"/>
                </a:solidFill>
              </a:rPr>
              <a:t>U</a:t>
            </a:r>
            <a:r>
              <a:rPr lang="en-US" sz="1400" b="1" i="1" u="sng" dirty="0" smtClean="0">
                <a:solidFill>
                  <a:srgbClr val="FF0000"/>
                </a:solidFill>
              </a:rPr>
              <a:t>se </a:t>
            </a:r>
            <a:r>
              <a:rPr lang="en-US" sz="1400" b="1" i="1" u="sng" dirty="0" smtClean="0">
                <a:solidFill>
                  <a:srgbClr val="FF0000"/>
                </a:solidFill>
              </a:rPr>
              <a:t>small dataset to test </a:t>
            </a:r>
            <a:r>
              <a:rPr lang="en-US" sz="1400" b="1" i="1" u="sng" dirty="0" smtClean="0">
                <a:solidFill>
                  <a:srgbClr val="FF0000"/>
                </a:solidFill>
              </a:rPr>
              <a:t>on.</a:t>
            </a:r>
          </a:p>
          <a:p>
            <a:pPr marL="285750" indent="-285750">
              <a:buFont typeface="Arial" panose="020B0604020202020204" pitchFamily="34" charset="0"/>
              <a:buChar char="•"/>
            </a:pPr>
            <a:r>
              <a:rPr lang="en-US" sz="1400" b="1" i="1" u="sng" dirty="0">
                <a:solidFill>
                  <a:srgbClr val="FF0000"/>
                </a:solidFill>
              </a:rPr>
              <a:t>M</a:t>
            </a:r>
            <a:r>
              <a:rPr lang="en-US" sz="1400" b="1" i="1" u="sng" dirty="0" smtClean="0">
                <a:solidFill>
                  <a:srgbClr val="FF0000"/>
                </a:solidFill>
              </a:rPr>
              <a:t>anually </a:t>
            </a:r>
            <a:r>
              <a:rPr lang="en-US" sz="1400" b="1" i="1" u="sng" dirty="0" smtClean="0">
                <a:solidFill>
                  <a:srgbClr val="FF0000"/>
                </a:solidFill>
              </a:rPr>
              <a:t>calculate on one </a:t>
            </a:r>
            <a:r>
              <a:rPr lang="en-US" sz="1400" b="1" i="1" u="sng" dirty="0" err="1" smtClean="0">
                <a:solidFill>
                  <a:srgbClr val="FF0000"/>
                </a:solidFill>
              </a:rPr>
              <a:t>uspc_class</a:t>
            </a:r>
            <a:r>
              <a:rPr lang="en-US" sz="1400" b="1" i="1" u="sng" dirty="0" smtClean="0">
                <a:solidFill>
                  <a:srgbClr val="FF0000"/>
                </a:solidFill>
              </a:rPr>
              <a:t> and compare</a:t>
            </a:r>
            <a:r>
              <a:rPr lang="en-US" sz="1400" b="1" i="1" u="sng" dirty="0" smtClean="0">
                <a:solidFill>
                  <a:srgbClr val="FF0000"/>
                </a:solidFill>
              </a:rPr>
              <a:t>.</a:t>
            </a:r>
          </a:p>
          <a:p>
            <a:pPr marL="285750" indent="-285750">
              <a:buFont typeface="Arial" panose="020B0604020202020204" pitchFamily="34" charset="0"/>
              <a:buChar char="•"/>
            </a:pPr>
            <a:r>
              <a:rPr lang="en-US" sz="1400" b="1" i="1" u="sng" dirty="0" smtClean="0">
                <a:solidFill>
                  <a:srgbClr val="FF0000"/>
                </a:solidFill>
              </a:rPr>
              <a:t>Two incoming </a:t>
            </a:r>
            <a:r>
              <a:rPr lang="en-US" sz="1400" b="1" i="1" u="sng" dirty="0" err="1" smtClean="0">
                <a:solidFill>
                  <a:srgbClr val="FF0000"/>
                </a:solidFill>
              </a:rPr>
              <a:t>DataFrames</a:t>
            </a:r>
            <a:r>
              <a:rPr lang="en-US" sz="1400" b="1" i="1" u="sng" dirty="0">
                <a:solidFill>
                  <a:srgbClr val="FF0000"/>
                </a:solidFill>
              </a:rPr>
              <a:t> are from </a:t>
            </a:r>
            <a:r>
              <a:rPr lang="en-US" sz="1400" b="1" i="1" u="sng" dirty="0" smtClean="0">
                <a:solidFill>
                  <a:srgbClr val="FF0000"/>
                </a:solidFill>
              </a:rPr>
              <a:t>“</a:t>
            </a:r>
            <a:r>
              <a:rPr lang="en-US" sz="1400" b="1" i="1" u="sng" dirty="0" err="1" smtClean="0">
                <a:solidFill>
                  <a:srgbClr val="FF0000"/>
                </a:solidFill>
              </a:rPr>
              <a:t>application_cleaned</a:t>
            </a:r>
            <a:r>
              <a:rPr lang="en-US" sz="1400" b="1" i="1" u="sng" dirty="0" smtClean="0">
                <a:solidFill>
                  <a:srgbClr val="FF0000"/>
                </a:solidFill>
              </a:rPr>
              <a:t> “, only filtered by different criteria,  so data is accurate.</a:t>
            </a:r>
            <a:endParaRPr lang="en-US" sz="1400" b="1" i="1" u="sng" dirty="0">
              <a:solidFill>
                <a:srgbClr val="FF0000"/>
              </a:solidFill>
            </a:endParaRPr>
          </a:p>
        </p:txBody>
      </p:sp>
      <p:sp>
        <p:nvSpPr>
          <p:cNvPr id="12" name="Rectangle 11"/>
          <p:cNvSpPr/>
          <p:nvPr/>
        </p:nvSpPr>
        <p:spPr>
          <a:xfrm>
            <a:off x="129697" y="54749"/>
            <a:ext cx="5612075" cy="369332"/>
          </a:xfrm>
          <a:prstGeom prst="rect">
            <a:avLst/>
          </a:prstGeom>
        </p:spPr>
        <p:txBody>
          <a:bodyPr wrap="square">
            <a:spAutoFit/>
          </a:bodyPr>
          <a:lstStyle/>
          <a:p>
            <a:r>
              <a:rPr lang="en-US" b="1" i="1" u="sng" dirty="0" smtClean="0">
                <a:solidFill>
                  <a:srgbClr val="FF0000"/>
                </a:solidFill>
              </a:rPr>
              <a:t>Study patented rate</a:t>
            </a:r>
            <a:endParaRPr lang="en-US" b="1" i="1" u="sng" dirty="0">
              <a:solidFill>
                <a:srgbClr val="FF0000"/>
              </a:solidFill>
            </a:endParaRPr>
          </a:p>
        </p:txBody>
      </p:sp>
      <p:sp>
        <p:nvSpPr>
          <p:cNvPr id="13"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8784994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029" y="3991156"/>
            <a:ext cx="11641551" cy="40677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5419" y="597468"/>
            <a:ext cx="11481639" cy="401188"/>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117" y="1667510"/>
            <a:ext cx="11481639" cy="40118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0072" y="2757400"/>
            <a:ext cx="11506292" cy="402050"/>
          </a:xfrm>
          <a:prstGeom prst="rect">
            <a:avLst/>
          </a:prstGeom>
        </p:spPr>
      </p:pic>
      <p:sp>
        <p:nvSpPr>
          <p:cNvPr id="7" name="TextBox 6"/>
          <p:cNvSpPr txBox="1"/>
          <p:nvPr/>
        </p:nvSpPr>
        <p:spPr>
          <a:xfrm>
            <a:off x="3738324" y="4397931"/>
            <a:ext cx="2002612" cy="369332"/>
          </a:xfrm>
          <a:prstGeom prst="rect">
            <a:avLst/>
          </a:prstGeom>
          <a:noFill/>
        </p:spPr>
        <p:txBody>
          <a:bodyPr wrap="square" rtlCol="0">
            <a:spAutoFit/>
          </a:bodyPr>
          <a:lstStyle/>
          <a:p>
            <a:r>
              <a:rPr lang="en-US" dirty="0" smtClean="0"/>
              <a:t>combined</a:t>
            </a:r>
            <a:endParaRPr lang="en-US" dirty="0"/>
          </a:p>
        </p:txBody>
      </p:sp>
      <p:sp>
        <p:nvSpPr>
          <p:cNvPr id="8" name="TextBox 7"/>
          <p:cNvSpPr txBox="1"/>
          <p:nvPr/>
        </p:nvSpPr>
        <p:spPr>
          <a:xfrm>
            <a:off x="3145727" y="1048120"/>
            <a:ext cx="3187805" cy="369332"/>
          </a:xfrm>
          <a:prstGeom prst="rect">
            <a:avLst/>
          </a:prstGeom>
          <a:noFill/>
        </p:spPr>
        <p:txBody>
          <a:bodyPr wrap="square" rtlCol="0">
            <a:spAutoFit/>
          </a:bodyPr>
          <a:lstStyle/>
          <a:p>
            <a:r>
              <a:rPr lang="en-US" dirty="0" err="1"/>
              <a:t>application_number_all</a:t>
            </a:r>
            <a:endParaRPr lang="en-US" dirty="0"/>
          </a:p>
        </p:txBody>
      </p:sp>
      <p:sp>
        <p:nvSpPr>
          <p:cNvPr id="9" name="Rectangle 8"/>
          <p:cNvSpPr/>
          <p:nvPr/>
        </p:nvSpPr>
        <p:spPr>
          <a:xfrm>
            <a:off x="3546777" y="2098690"/>
            <a:ext cx="1525418" cy="369332"/>
          </a:xfrm>
          <a:prstGeom prst="rect">
            <a:avLst/>
          </a:prstGeom>
        </p:spPr>
        <p:txBody>
          <a:bodyPr wrap="none">
            <a:spAutoFit/>
          </a:bodyPr>
          <a:lstStyle/>
          <a:p>
            <a:r>
              <a:rPr lang="en-US" dirty="0" err="1"/>
              <a:t>patented_rate</a:t>
            </a:r>
            <a:endParaRPr lang="en-US" dirty="0"/>
          </a:p>
        </p:txBody>
      </p:sp>
      <p:sp>
        <p:nvSpPr>
          <p:cNvPr id="10" name="Rectangle 9"/>
          <p:cNvSpPr/>
          <p:nvPr/>
        </p:nvSpPr>
        <p:spPr>
          <a:xfrm>
            <a:off x="1604094" y="3212142"/>
            <a:ext cx="6560129" cy="369332"/>
          </a:xfrm>
          <a:prstGeom prst="rect">
            <a:avLst/>
          </a:prstGeom>
        </p:spPr>
        <p:txBody>
          <a:bodyPr wrap="none">
            <a:spAutoFit/>
          </a:bodyPr>
          <a:lstStyle/>
          <a:p>
            <a:r>
              <a:rPr lang="en-US" dirty="0" err="1" smtClean="0"/>
              <a:t>application_number_all</a:t>
            </a:r>
            <a:r>
              <a:rPr lang="en-US" dirty="0" smtClean="0"/>
              <a:t> stacked </a:t>
            </a:r>
            <a:r>
              <a:rPr lang="en-US" dirty="0"/>
              <a:t>with </a:t>
            </a:r>
            <a:r>
              <a:rPr lang="en-US" dirty="0" err="1"/>
              <a:t>application_number_patented</a:t>
            </a:r>
            <a:endParaRPr lang="en-US" dirty="0"/>
          </a:p>
        </p:txBody>
      </p:sp>
      <p:sp>
        <p:nvSpPr>
          <p:cNvPr id="11" name="Rectangle 10"/>
          <p:cNvSpPr/>
          <p:nvPr/>
        </p:nvSpPr>
        <p:spPr>
          <a:xfrm>
            <a:off x="87086" y="100743"/>
            <a:ext cx="5465176" cy="246221"/>
          </a:xfrm>
          <a:prstGeom prst="rect">
            <a:avLst/>
          </a:prstGeom>
        </p:spPr>
        <p:txBody>
          <a:bodyPr wrap="square">
            <a:spAutoFit/>
          </a:bodyPr>
          <a:lstStyle/>
          <a:p>
            <a:r>
              <a:rPr lang="en-US" sz="1000" dirty="0" err="1">
                <a:solidFill>
                  <a:srgbClr val="FF0000"/>
                </a:solidFill>
              </a:rPr>
              <a:t>uspc_class.sort_values</a:t>
            </a:r>
            <a:r>
              <a:rPr lang="en-US" sz="1000" dirty="0">
                <a:solidFill>
                  <a:srgbClr val="FF0000"/>
                </a:solidFill>
              </a:rPr>
              <a:t>(["</a:t>
            </a:r>
            <a:r>
              <a:rPr lang="en-US" sz="1000" dirty="0" err="1">
                <a:solidFill>
                  <a:srgbClr val="FF0000"/>
                </a:solidFill>
              </a:rPr>
              <a:t>patented_rate</a:t>
            </a:r>
            <a:r>
              <a:rPr lang="en-US" sz="1000" dirty="0">
                <a:solidFill>
                  <a:srgbClr val="FF0000"/>
                </a:solidFill>
              </a:rPr>
              <a:t>"], ascending = False)</a:t>
            </a:r>
          </a:p>
        </p:txBody>
      </p:sp>
    </p:spTree>
    <p:extLst>
      <p:ext uri="{BB962C8B-B14F-4D97-AF65-F5344CB8AC3E}">
        <p14:creationId xmlns:p14="http://schemas.microsoft.com/office/powerpoint/2010/main" val="20245582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14</a:t>
            </a:fld>
            <a:endParaRPr lang="en-US" dirty="0"/>
          </a:p>
        </p:txBody>
      </p:sp>
      <p:pic>
        <p:nvPicPr>
          <p:cNvPr id="2" name="Picture 1"/>
          <p:cNvPicPr>
            <a:picLocks noChangeAspect="1"/>
          </p:cNvPicPr>
          <p:nvPr/>
        </p:nvPicPr>
        <p:blipFill>
          <a:blip r:embed="rId3"/>
          <a:stretch>
            <a:fillRect/>
          </a:stretch>
        </p:blipFill>
        <p:spPr>
          <a:xfrm>
            <a:off x="134008" y="334594"/>
            <a:ext cx="1618420" cy="4151600"/>
          </a:xfrm>
          <a:prstGeom prst="rect">
            <a:avLst/>
          </a:prstGeom>
        </p:spPr>
      </p:pic>
      <p:pic>
        <p:nvPicPr>
          <p:cNvPr id="3" name="Picture 2"/>
          <p:cNvPicPr>
            <a:picLocks noChangeAspect="1"/>
          </p:cNvPicPr>
          <p:nvPr/>
        </p:nvPicPr>
        <p:blipFill>
          <a:blip r:embed="rId4"/>
          <a:stretch>
            <a:fillRect/>
          </a:stretch>
        </p:blipFill>
        <p:spPr>
          <a:xfrm>
            <a:off x="2370520" y="286845"/>
            <a:ext cx="6466054" cy="4247097"/>
          </a:xfrm>
          <a:prstGeom prst="rect">
            <a:avLst/>
          </a:prstGeom>
        </p:spPr>
      </p:pic>
      <p:sp>
        <p:nvSpPr>
          <p:cNvPr id="5" name="Rectangle 4"/>
          <p:cNvSpPr/>
          <p:nvPr/>
        </p:nvSpPr>
        <p:spPr>
          <a:xfrm>
            <a:off x="677177" y="360852"/>
            <a:ext cx="3129511" cy="307777"/>
          </a:xfrm>
          <a:prstGeom prst="rect">
            <a:avLst/>
          </a:prstGeom>
        </p:spPr>
        <p:txBody>
          <a:bodyPr wrap="none">
            <a:spAutoFit/>
          </a:bodyPr>
          <a:lstStyle/>
          <a:p>
            <a:r>
              <a:rPr lang="en-US" sz="1400" b="1" i="1" u="sng" dirty="0">
                <a:solidFill>
                  <a:srgbClr val="FF0000"/>
                </a:solidFill>
              </a:rPr>
              <a:t>Checkout where your </a:t>
            </a:r>
            <a:r>
              <a:rPr lang="en-US" sz="1400" b="1" i="1" u="sng" dirty="0" err="1">
                <a:solidFill>
                  <a:srgbClr val="FF0000"/>
                </a:solidFill>
              </a:rPr>
              <a:t>uspc_class</a:t>
            </a:r>
            <a:r>
              <a:rPr lang="en-US" sz="1400" b="1" i="1" u="sng" dirty="0">
                <a:solidFill>
                  <a:srgbClr val="FF0000"/>
                </a:solidFill>
              </a:rPr>
              <a:t> stand. </a:t>
            </a:r>
          </a:p>
        </p:txBody>
      </p:sp>
      <p:sp>
        <p:nvSpPr>
          <p:cNvPr id="6"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31197910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15</a:t>
            </a:fld>
            <a:endParaRPr lang="en-US" dirty="0"/>
          </a:p>
        </p:txBody>
      </p:sp>
      <p:sp>
        <p:nvSpPr>
          <p:cNvPr id="5" name="Rectangle 4"/>
          <p:cNvSpPr/>
          <p:nvPr/>
        </p:nvSpPr>
        <p:spPr>
          <a:xfrm>
            <a:off x="2495582" y="69096"/>
            <a:ext cx="3911712" cy="369332"/>
          </a:xfrm>
          <a:prstGeom prst="rect">
            <a:avLst/>
          </a:prstGeom>
        </p:spPr>
        <p:txBody>
          <a:bodyPr wrap="none">
            <a:spAutoFit/>
          </a:bodyPr>
          <a:lstStyle/>
          <a:p>
            <a:r>
              <a:rPr lang="en-US" dirty="0"/>
              <a:t>total </a:t>
            </a:r>
            <a:r>
              <a:rPr lang="en-US" dirty="0" smtClean="0"/>
              <a:t>application </a:t>
            </a:r>
            <a:r>
              <a:rPr lang="en-US" dirty="0"/>
              <a:t>numbers by </a:t>
            </a:r>
            <a:r>
              <a:rPr lang="en-US" dirty="0" err="1"/>
              <a:t>uspc_class</a:t>
            </a:r>
            <a:endParaRPr lang="en-US" dirty="0"/>
          </a:p>
        </p:txBody>
      </p:sp>
      <p:pic>
        <p:nvPicPr>
          <p:cNvPr id="6" name="Picture 5"/>
          <p:cNvPicPr>
            <a:picLocks noChangeAspect="1"/>
          </p:cNvPicPr>
          <p:nvPr/>
        </p:nvPicPr>
        <p:blipFill>
          <a:blip r:embed="rId3"/>
          <a:stretch>
            <a:fillRect/>
          </a:stretch>
        </p:blipFill>
        <p:spPr>
          <a:xfrm>
            <a:off x="171470" y="368033"/>
            <a:ext cx="1904821" cy="4399230"/>
          </a:xfrm>
          <a:prstGeom prst="rect">
            <a:avLst/>
          </a:prstGeom>
        </p:spPr>
      </p:pic>
      <p:pic>
        <p:nvPicPr>
          <p:cNvPr id="7" name="Picture 6"/>
          <p:cNvPicPr>
            <a:picLocks noChangeAspect="1"/>
          </p:cNvPicPr>
          <p:nvPr/>
        </p:nvPicPr>
        <p:blipFill>
          <a:blip r:embed="rId4"/>
          <a:stretch>
            <a:fillRect/>
          </a:stretch>
        </p:blipFill>
        <p:spPr>
          <a:xfrm>
            <a:off x="6772007" y="368033"/>
            <a:ext cx="2164736" cy="4399229"/>
          </a:xfrm>
          <a:prstGeom prst="rect">
            <a:avLst/>
          </a:prstGeom>
        </p:spPr>
      </p:pic>
      <p:sp>
        <p:nvSpPr>
          <p:cNvPr id="8" name="Rectangle 7"/>
          <p:cNvSpPr/>
          <p:nvPr/>
        </p:nvSpPr>
        <p:spPr>
          <a:xfrm>
            <a:off x="663669" y="507272"/>
            <a:ext cx="4572000" cy="276999"/>
          </a:xfrm>
          <a:prstGeom prst="rect">
            <a:avLst/>
          </a:prstGeom>
        </p:spPr>
        <p:txBody>
          <a:bodyPr>
            <a:spAutoFit/>
          </a:bodyPr>
          <a:lstStyle/>
          <a:p>
            <a:r>
              <a:rPr lang="en-US" sz="1200" dirty="0">
                <a:solidFill>
                  <a:srgbClr val="FF0000"/>
                </a:solidFill>
                <a:latin typeface="Verdana" panose="020B0604030504040204" pitchFamily="34" charset="0"/>
              </a:rPr>
              <a:t>Drug, bio-affecting and body treating compositions</a:t>
            </a:r>
            <a:endParaRPr lang="en-US" sz="1200" dirty="0">
              <a:solidFill>
                <a:srgbClr val="FF0000"/>
              </a:solidFill>
            </a:endParaRPr>
          </a:p>
        </p:txBody>
      </p:sp>
      <p:sp>
        <p:nvSpPr>
          <p:cNvPr id="9" name="Rectangle 8"/>
          <p:cNvSpPr/>
          <p:nvPr/>
        </p:nvSpPr>
        <p:spPr>
          <a:xfrm>
            <a:off x="663669" y="811705"/>
            <a:ext cx="4572000" cy="276999"/>
          </a:xfrm>
          <a:prstGeom prst="rect">
            <a:avLst/>
          </a:prstGeom>
        </p:spPr>
        <p:txBody>
          <a:bodyPr>
            <a:spAutoFit/>
          </a:bodyPr>
          <a:lstStyle/>
          <a:p>
            <a:r>
              <a:rPr lang="en-US" sz="1200" dirty="0">
                <a:solidFill>
                  <a:srgbClr val="FF0000"/>
                </a:solidFill>
                <a:latin typeface="Verdana" panose="020B0604030504040204" pitchFamily="34" charset="0"/>
              </a:rPr>
              <a:t>Chemistry: molecular biology and microbiology</a:t>
            </a:r>
            <a:endParaRPr lang="en-US" sz="1200" dirty="0">
              <a:solidFill>
                <a:srgbClr val="FF0000"/>
              </a:solidFill>
            </a:endParaRPr>
          </a:p>
        </p:txBody>
      </p:sp>
      <p:sp>
        <p:nvSpPr>
          <p:cNvPr id="10" name="Rectangle 9"/>
          <p:cNvSpPr/>
          <p:nvPr/>
        </p:nvSpPr>
        <p:spPr>
          <a:xfrm>
            <a:off x="663669" y="1118156"/>
            <a:ext cx="4572000" cy="276999"/>
          </a:xfrm>
          <a:prstGeom prst="rect">
            <a:avLst/>
          </a:prstGeom>
        </p:spPr>
        <p:txBody>
          <a:bodyPr>
            <a:spAutoFit/>
          </a:bodyPr>
          <a:lstStyle/>
          <a:p>
            <a:r>
              <a:rPr lang="en-US" sz="1200" dirty="0">
                <a:solidFill>
                  <a:srgbClr val="FF0000"/>
                </a:solidFill>
                <a:latin typeface="Verdana" panose="020B0604030504040204" pitchFamily="34" charset="0"/>
              </a:rPr>
              <a:t>Drug, bio-affecting and body treating compositions</a:t>
            </a:r>
            <a:endParaRPr lang="en-US" sz="1200" dirty="0">
              <a:solidFill>
                <a:srgbClr val="FF0000"/>
              </a:solidFill>
            </a:endParaRPr>
          </a:p>
        </p:txBody>
      </p:sp>
      <p:sp>
        <p:nvSpPr>
          <p:cNvPr id="11" name="Rectangle 10"/>
          <p:cNvSpPr/>
          <p:nvPr/>
        </p:nvSpPr>
        <p:spPr>
          <a:xfrm>
            <a:off x="655990" y="1424607"/>
            <a:ext cx="2186817" cy="276999"/>
          </a:xfrm>
          <a:prstGeom prst="rect">
            <a:avLst/>
          </a:prstGeom>
        </p:spPr>
        <p:txBody>
          <a:bodyPr wrap="none">
            <a:spAutoFit/>
          </a:bodyPr>
          <a:lstStyle/>
          <a:p>
            <a:r>
              <a:rPr lang="en-US" sz="1200" dirty="0">
                <a:solidFill>
                  <a:srgbClr val="FF0000"/>
                </a:solidFill>
                <a:latin typeface="Verdana" panose="020B0604030504040204" pitchFamily="34" charset="0"/>
              </a:rPr>
              <a:t>Multiplex communications</a:t>
            </a:r>
            <a:endParaRPr lang="en-US" sz="1200" dirty="0">
              <a:solidFill>
                <a:srgbClr val="FF0000"/>
              </a:solidFill>
            </a:endParaRPr>
          </a:p>
        </p:txBody>
      </p:sp>
      <p:sp>
        <p:nvSpPr>
          <p:cNvPr id="12" name="Rectangle 11"/>
          <p:cNvSpPr/>
          <p:nvPr/>
        </p:nvSpPr>
        <p:spPr>
          <a:xfrm>
            <a:off x="655990" y="1685870"/>
            <a:ext cx="4572000" cy="461665"/>
          </a:xfrm>
          <a:prstGeom prst="rect">
            <a:avLst/>
          </a:prstGeom>
        </p:spPr>
        <p:txBody>
          <a:bodyPr>
            <a:spAutoFit/>
          </a:bodyPr>
          <a:lstStyle/>
          <a:p>
            <a:r>
              <a:rPr lang="en-US" sz="1200" dirty="0">
                <a:solidFill>
                  <a:srgbClr val="FF0000"/>
                </a:solidFill>
                <a:latin typeface="Verdana" panose="020B0604030504040204" pitchFamily="34" charset="0"/>
              </a:rPr>
              <a:t>Active solid-state devices (e.g., transistors, solid-state diodes)</a:t>
            </a:r>
            <a:endParaRPr lang="en-US" sz="1200" dirty="0">
              <a:solidFill>
                <a:srgbClr val="FF0000"/>
              </a:solidFill>
            </a:endParaRPr>
          </a:p>
        </p:txBody>
      </p:sp>
      <p:sp>
        <p:nvSpPr>
          <p:cNvPr id="13" name="Rectangle 12"/>
          <p:cNvSpPr/>
          <p:nvPr/>
        </p:nvSpPr>
        <p:spPr>
          <a:xfrm>
            <a:off x="663669" y="2131799"/>
            <a:ext cx="4572000" cy="276999"/>
          </a:xfrm>
          <a:prstGeom prst="rect">
            <a:avLst/>
          </a:prstGeom>
        </p:spPr>
        <p:txBody>
          <a:bodyPr>
            <a:spAutoFit/>
          </a:bodyPr>
          <a:lstStyle/>
          <a:p>
            <a:r>
              <a:rPr lang="en-US" sz="1200" dirty="0">
                <a:solidFill>
                  <a:srgbClr val="FF0000"/>
                </a:solidFill>
                <a:latin typeface="Verdana" panose="020B0604030504040204" pitchFamily="34" charset="0"/>
              </a:rPr>
              <a:t>Stock material or miscellaneous articles</a:t>
            </a:r>
            <a:endParaRPr lang="en-US" sz="1200" dirty="0">
              <a:solidFill>
                <a:srgbClr val="FF0000"/>
              </a:solidFill>
            </a:endParaRPr>
          </a:p>
        </p:txBody>
      </p:sp>
      <p:sp>
        <p:nvSpPr>
          <p:cNvPr id="14" name="Rectangle 13"/>
          <p:cNvSpPr/>
          <p:nvPr/>
        </p:nvSpPr>
        <p:spPr>
          <a:xfrm>
            <a:off x="663669" y="2432132"/>
            <a:ext cx="3809477" cy="461665"/>
          </a:xfrm>
          <a:prstGeom prst="rect">
            <a:avLst/>
          </a:prstGeom>
        </p:spPr>
        <p:txBody>
          <a:bodyPr wrap="square">
            <a:spAutoFit/>
          </a:bodyPr>
          <a:lstStyle/>
          <a:p>
            <a:r>
              <a:rPr lang="en-US" sz="1200" dirty="0">
                <a:solidFill>
                  <a:srgbClr val="FF0000"/>
                </a:solidFill>
                <a:latin typeface="Verdana" panose="020B0604030504040204" pitchFamily="34" charset="0"/>
              </a:rPr>
              <a:t>Data processing: financial, business practice, management, or cost/price determination</a:t>
            </a:r>
            <a:endParaRPr lang="en-US" sz="1200" dirty="0">
              <a:solidFill>
                <a:srgbClr val="FF0000"/>
              </a:solidFill>
            </a:endParaRPr>
          </a:p>
        </p:txBody>
      </p:sp>
      <p:sp>
        <p:nvSpPr>
          <p:cNvPr id="16" name="Rectangle 15"/>
          <p:cNvSpPr/>
          <p:nvPr/>
        </p:nvSpPr>
        <p:spPr>
          <a:xfrm>
            <a:off x="655990" y="2948619"/>
            <a:ext cx="1742272" cy="276999"/>
          </a:xfrm>
          <a:prstGeom prst="rect">
            <a:avLst/>
          </a:prstGeom>
        </p:spPr>
        <p:txBody>
          <a:bodyPr wrap="none">
            <a:spAutoFit/>
          </a:bodyPr>
          <a:lstStyle/>
          <a:p>
            <a:r>
              <a:rPr lang="en-US" sz="1200" dirty="0">
                <a:solidFill>
                  <a:srgbClr val="FF0000"/>
                </a:solidFill>
                <a:latin typeface="Verdana" panose="020B0604030504040204" pitchFamily="34" charset="0"/>
              </a:rPr>
              <a:t>Telecommunications</a:t>
            </a:r>
            <a:endParaRPr lang="en-US" sz="1200" dirty="0">
              <a:solidFill>
                <a:srgbClr val="FF0000"/>
              </a:solidFill>
            </a:endParaRPr>
          </a:p>
        </p:txBody>
      </p:sp>
      <p:sp>
        <p:nvSpPr>
          <p:cNvPr id="17" name="Rectangle 16"/>
          <p:cNvSpPr/>
          <p:nvPr/>
        </p:nvSpPr>
        <p:spPr>
          <a:xfrm>
            <a:off x="663669" y="3267244"/>
            <a:ext cx="4572000" cy="461665"/>
          </a:xfrm>
          <a:prstGeom prst="rect">
            <a:avLst/>
          </a:prstGeom>
        </p:spPr>
        <p:txBody>
          <a:bodyPr>
            <a:spAutoFit/>
          </a:bodyPr>
          <a:lstStyle/>
          <a:p>
            <a:r>
              <a:rPr lang="en-US" sz="1200" dirty="0">
                <a:solidFill>
                  <a:srgbClr val="FF0000"/>
                </a:solidFill>
                <a:latin typeface="Verdana" panose="020B0604030504040204" pitchFamily="34" charset="0"/>
              </a:rPr>
              <a:t>Computer graphics processing and selective visual display systems</a:t>
            </a:r>
            <a:endParaRPr lang="en-US" sz="1200" dirty="0">
              <a:solidFill>
                <a:srgbClr val="FF0000"/>
              </a:solidFill>
            </a:endParaRPr>
          </a:p>
        </p:txBody>
      </p:sp>
      <p:sp>
        <p:nvSpPr>
          <p:cNvPr id="18" name="Rectangle 17"/>
          <p:cNvSpPr/>
          <p:nvPr/>
        </p:nvSpPr>
        <p:spPr>
          <a:xfrm>
            <a:off x="676080" y="3767721"/>
            <a:ext cx="4572000" cy="276999"/>
          </a:xfrm>
          <a:prstGeom prst="rect">
            <a:avLst/>
          </a:prstGeom>
        </p:spPr>
        <p:txBody>
          <a:bodyPr>
            <a:spAutoFit/>
          </a:bodyPr>
          <a:lstStyle/>
          <a:p>
            <a:r>
              <a:rPr lang="en-US" sz="1200" dirty="0">
                <a:solidFill>
                  <a:srgbClr val="FF0000"/>
                </a:solidFill>
                <a:latin typeface="Verdana" panose="020B0604030504040204" pitchFamily="34" charset="0"/>
              </a:rPr>
              <a:t>Semiconductor device manufacturing: process</a:t>
            </a:r>
            <a:endParaRPr lang="en-US" sz="1200" dirty="0">
              <a:solidFill>
                <a:srgbClr val="FF0000"/>
              </a:solidFill>
            </a:endParaRPr>
          </a:p>
        </p:txBody>
      </p:sp>
      <p:sp>
        <p:nvSpPr>
          <p:cNvPr id="19" name="Rectangle 18"/>
          <p:cNvSpPr/>
          <p:nvPr/>
        </p:nvSpPr>
        <p:spPr>
          <a:xfrm>
            <a:off x="6687994" y="507272"/>
            <a:ext cx="1818126" cy="261610"/>
          </a:xfrm>
          <a:prstGeom prst="rect">
            <a:avLst/>
          </a:prstGeom>
        </p:spPr>
        <p:txBody>
          <a:bodyPr wrap="none">
            <a:spAutoFit/>
          </a:bodyPr>
          <a:lstStyle/>
          <a:p>
            <a:r>
              <a:rPr lang="en-US" sz="1100" dirty="0">
                <a:solidFill>
                  <a:srgbClr val="00B050"/>
                </a:solidFill>
                <a:latin typeface="Verdana" panose="020B0604030504040204" pitchFamily="34" charset="0"/>
                <a:ea typeface="Verdana" panose="020B0604030504040204" pitchFamily="34" charset="0"/>
              </a:rPr>
              <a:t>Needle and pin making</a:t>
            </a:r>
          </a:p>
        </p:txBody>
      </p:sp>
      <p:sp>
        <p:nvSpPr>
          <p:cNvPr id="20" name="Rectangle 19"/>
          <p:cNvSpPr/>
          <p:nvPr/>
        </p:nvSpPr>
        <p:spPr>
          <a:xfrm>
            <a:off x="6176636" y="777146"/>
            <a:ext cx="2329484" cy="261610"/>
          </a:xfrm>
          <a:prstGeom prst="rect">
            <a:avLst/>
          </a:prstGeom>
        </p:spPr>
        <p:txBody>
          <a:bodyPr wrap="none">
            <a:spAutoFit/>
          </a:bodyPr>
          <a:lstStyle/>
          <a:p>
            <a:r>
              <a:rPr lang="en-US" sz="1100" dirty="0">
                <a:solidFill>
                  <a:srgbClr val="00B050"/>
                </a:solidFill>
                <a:latin typeface="Verdana" panose="020B0604030504040204" pitchFamily="34" charset="0"/>
                <a:ea typeface="Verdana" panose="020B0604030504040204" pitchFamily="34" charset="0"/>
              </a:rPr>
              <a:t>Hybrid electric vehicles (</a:t>
            </a:r>
            <a:r>
              <a:rPr lang="en-US" sz="1100" dirty="0" err="1">
                <a:solidFill>
                  <a:srgbClr val="00B050"/>
                </a:solidFill>
                <a:latin typeface="Verdana" panose="020B0604030504040204" pitchFamily="34" charset="0"/>
                <a:ea typeface="Verdana" panose="020B0604030504040204" pitchFamily="34" charset="0"/>
              </a:rPr>
              <a:t>hevs</a:t>
            </a:r>
            <a:r>
              <a:rPr lang="en-US" sz="1100" dirty="0">
                <a:solidFill>
                  <a:srgbClr val="00B050"/>
                </a:solidFill>
                <a:latin typeface="Verdana" panose="020B0604030504040204" pitchFamily="34" charset="0"/>
                <a:ea typeface="Verdana" panose="020B0604030504040204" pitchFamily="34" charset="0"/>
              </a:rPr>
              <a:t>)</a:t>
            </a:r>
          </a:p>
        </p:txBody>
      </p:sp>
      <p:sp>
        <p:nvSpPr>
          <p:cNvPr id="21" name="Rectangle 20"/>
          <p:cNvSpPr/>
          <p:nvPr/>
        </p:nvSpPr>
        <p:spPr>
          <a:xfrm>
            <a:off x="7597057" y="1089814"/>
            <a:ext cx="1779774" cy="261610"/>
          </a:xfrm>
          <a:prstGeom prst="rect">
            <a:avLst/>
          </a:prstGeom>
        </p:spPr>
        <p:txBody>
          <a:bodyPr wrap="square">
            <a:spAutoFit/>
          </a:bodyPr>
          <a:lstStyle/>
          <a:p>
            <a:r>
              <a:rPr lang="en-US" sz="1100" dirty="0">
                <a:solidFill>
                  <a:srgbClr val="00B050"/>
                </a:solidFill>
                <a:latin typeface="Verdana" panose="020B0604030504040204" pitchFamily="34" charset="0"/>
                <a:ea typeface="Verdana" panose="020B0604030504040204" pitchFamily="34" charset="0"/>
              </a:rPr>
              <a:t>Coopering</a:t>
            </a:r>
          </a:p>
        </p:txBody>
      </p:sp>
      <p:sp>
        <p:nvSpPr>
          <p:cNvPr id="22" name="Rectangle 21"/>
          <p:cNvSpPr/>
          <p:nvPr/>
        </p:nvSpPr>
        <p:spPr>
          <a:xfrm>
            <a:off x="6436323" y="1351424"/>
            <a:ext cx="2069797" cy="261610"/>
          </a:xfrm>
          <a:prstGeom prst="rect">
            <a:avLst/>
          </a:prstGeom>
        </p:spPr>
        <p:txBody>
          <a:bodyPr wrap="none">
            <a:spAutoFit/>
          </a:bodyPr>
          <a:lstStyle/>
          <a:p>
            <a:r>
              <a:rPr lang="en-US" sz="1100" dirty="0">
                <a:solidFill>
                  <a:srgbClr val="00B050"/>
                </a:solidFill>
                <a:latin typeface="Verdana" panose="020B0604030504040204" pitchFamily="34" charset="0"/>
                <a:ea typeface="Verdana" panose="020B0604030504040204" pitchFamily="34" charset="0"/>
              </a:rPr>
              <a:t>Whips and whip apparatus</a:t>
            </a:r>
          </a:p>
        </p:txBody>
      </p:sp>
      <p:sp>
        <p:nvSpPr>
          <p:cNvPr id="23" name="Rectangle 22"/>
          <p:cNvSpPr/>
          <p:nvPr/>
        </p:nvSpPr>
        <p:spPr>
          <a:xfrm>
            <a:off x="7425375" y="1613034"/>
            <a:ext cx="1080745" cy="261610"/>
          </a:xfrm>
          <a:prstGeom prst="rect">
            <a:avLst/>
          </a:prstGeom>
        </p:spPr>
        <p:txBody>
          <a:bodyPr wrap="none">
            <a:spAutoFit/>
          </a:bodyPr>
          <a:lstStyle/>
          <a:p>
            <a:r>
              <a:rPr lang="en-US" sz="1100" dirty="0">
                <a:solidFill>
                  <a:srgbClr val="00B050"/>
                </a:solidFill>
                <a:latin typeface="Verdana" panose="020B0604030504040204" pitchFamily="34" charset="0"/>
                <a:ea typeface="Verdana" panose="020B0604030504040204" pitchFamily="34" charset="0"/>
              </a:rPr>
              <a:t>Type casting</a:t>
            </a:r>
          </a:p>
        </p:txBody>
      </p:sp>
      <p:sp>
        <p:nvSpPr>
          <p:cNvPr id="32" name="Flowchart: Multidocument 31"/>
          <p:cNvSpPr/>
          <p:nvPr/>
        </p:nvSpPr>
        <p:spPr>
          <a:xfrm>
            <a:off x="2009622" y="4078062"/>
            <a:ext cx="1600200" cy="378372"/>
          </a:xfrm>
          <a:prstGeom prst="flowChartMultidocumen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2009622" y="4120444"/>
            <a:ext cx="1103586" cy="369332"/>
          </a:xfrm>
          <a:prstGeom prst="rect">
            <a:avLst/>
          </a:prstGeom>
          <a:noFill/>
        </p:spPr>
        <p:txBody>
          <a:bodyPr wrap="square" rtlCol="0">
            <a:spAutoFit/>
          </a:bodyPr>
          <a:lstStyle/>
          <a:p>
            <a:r>
              <a:rPr lang="en-US" b="1" i="1" u="sng" dirty="0" smtClean="0">
                <a:solidFill>
                  <a:srgbClr val="FF0000"/>
                </a:solidFill>
              </a:rPr>
              <a:t>MOST</a:t>
            </a:r>
            <a:endParaRPr lang="en-US" b="1" i="1" u="sng" dirty="0">
              <a:solidFill>
                <a:srgbClr val="FF0000"/>
              </a:solidFill>
            </a:endParaRPr>
          </a:p>
        </p:txBody>
      </p:sp>
      <p:sp>
        <p:nvSpPr>
          <p:cNvPr id="34" name="Flowchart: Terminator 33"/>
          <p:cNvSpPr/>
          <p:nvPr/>
        </p:nvSpPr>
        <p:spPr>
          <a:xfrm>
            <a:off x="7278933" y="1965656"/>
            <a:ext cx="1150883" cy="215097"/>
          </a:xfrm>
          <a:prstGeom prst="flowChartTerminator">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7471221" y="1899870"/>
            <a:ext cx="1103586" cy="369332"/>
          </a:xfrm>
          <a:prstGeom prst="rect">
            <a:avLst/>
          </a:prstGeom>
          <a:noFill/>
        </p:spPr>
        <p:txBody>
          <a:bodyPr wrap="square" rtlCol="0">
            <a:spAutoFit/>
          </a:bodyPr>
          <a:lstStyle/>
          <a:p>
            <a:r>
              <a:rPr lang="en-US" b="1" i="1" u="sng" dirty="0" smtClean="0">
                <a:solidFill>
                  <a:srgbClr val="00B050"/>
                </a:solidFill>
              </a:rPr>
              <a:t>LEAST</a:t>
            </a:r>
            <a:endParaRPr lang="en-US" b="1" i="1" u="sng" dirty="0">
              <a:solidFill>
                <a:srgbClr val="00B050"/>
              </a:solidFill>
            </a:endParaRPr>
          </a:p>
        </p:txBody>
      </p:sp>
      <p:cxnSp>
        <p:nvCxnSpPr>
          <p:cNvPr id="25" name="Straight Arrow Connector 24"/>
          <p:cNvCxnSpPr/>
          <p:nvPr/>
        </p:nvCxnSpPr>
        <p:spPr>
          <a:xfrm>
            <a:off x="4072396" y="2729848"/>
            <a:ext cx="3445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4360467" y="2585064"/>
            <a:ext cx="4099327" cy="276999"/>
          </a:xfrm>
          <a:prstGeom prst="rect">
            <a:avLst/>
          </a:prstGeom>
        </p:spPr>
        <p:txBody>
          <a:bodyPr wrap="none">
            <a:spAutoFit/>
          </a:bodyPr>
          <a:lstStyle/>
          <a:p>
            <a:r>
              <a:rPr lang="en-US" sz="1200" i="1" u="sng" dirty="0" smtClean="0">
                <a:solidFill>
                  <a:schemeClr val="accent6">
                    <a:lumMod val="50000"/>
                  </a:schemeClr>
                </a:solidFill>
                <a:latin typeface="Verdana" panose="020B0604030504040204" pitchFamily="34" charset="0"/>
              </a:rPr>
              <a:t>This one also takes long time as we just reviewed!</a:t>
            </a:r>
            <a:endParaRPr lang="en-US" sz="1200" i="1" u="sng" dirty="0">
              <a:solidFill>
                <a:schemeClr val="accent6">
                  <a:lumMod val="50000"/>
                </a:schemeClr>
              </a:solidFill>
            </a:endParaRPr>
          </a:p>
        </p:txBody>
      </p:sp>
      <p:sp>
        <p:nvSpPr>
          <p:cNvPr id="28"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15405826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16</a:t>
            </a:fld>
            <a:endParaRPr lang="en-US" dirty="0"/>
          </a:p>
        </p:txBody>
      </p:sp>
      <p:sp>
        <p:nvSpPr>
          <p:cNvPr id="7" name="Rectangle 6"/>
          <p:cNvSpPr/>
          <p:nvPr/>
        </p:nvSpPr>
        <p:spPr>
          <a:xfrm>
            <a:off x="3656902" y="959661"/>
            <a:ext cx="2512180" cy="261610"/>
          </a:xfrm>
          <a:prstGeom prst="rect">
            <a:avLst/>
          </a:prstGeom>
        </p:spPr>
        <p:txBody>
          <a:bodyPr wrap="square">
            <a:spAutoFit/>
          </a:bodyPr>
          <a:lstStyle/>
          <a:p>
            <a:r>
              <a:rPr lang="en-US" sz="1100" dirty="0" smtClean="0">
                <a:solidFill>
                  <a:srgbClr val="00B050"/>
                </a:solidFill>
                <a:latin typeface="Verdana" panose="020B0604030504040204" pitchFamily="34" charset="0"/>
              </a:rPr>
              <a:t>Multiplex communications</a:t>
            </a:r>
            <a:endParaRPr lang="en-US" sz="1100" dirty="0">
              <a:solidFill>
                <a:srgbClr val="00B050"/>
              </a:solidFill>
            </a:endParaRPr>
          </a:p>
        </p:txBody>
      </p:sp>
      <p:sp>
        <p:nvSpPr>
          <p:cNvPr id="8" name="Rectangle 7"/>
          <p:cNvSpPr/>
          <p:nvPr/>
        </p:nvSpPr>
        <p:spPr>
          <a:xfrm>
            <a:off x="3656902" y="1180169"/>
            <a:ext cx="5676680" cy="261610"/>
          </a:xfrm>
          <a:prstGeom prst="rect">
            <a:avLst/>
          </a:prstGeom>
        </p:spPr>
        <p:txBody>
          <a:bodyPr wrap="square">
            <a:spAutoFit/>
          </a:bodyPr>
          <a:lstStyle/>
          <a:p>
            <a:r>
              <a:rPr lang="en-US" sz="1100" dirty="0" smtClean="0">
                <a:solidFill>
                  <a:srgbClr val="00B050"/>
                </a:solidFill>
                <a:latin typeface="Verdana" panose="020B0604030504040204" pitchFamily="34" charset="0"/>
              </a:rPr>
              <a:t>Active solid-state devices (e.g., transistors, solid-state diodes)</a:t>
            </a:r>
            <a:endParaRPr lang="en-US" sz="1100" dirty="0">
              <a:solidFill>
                <a:srgbClr val="00B050"/>
              </a:solidFill>
            </a:endParaRPr>
          </a:p>
        </p:txBody>
      </p:sp>
      <p:sp>
        <p:nvSpPr>
          <p:cNvPr id="9" name="Rectangle 8"/>
          <p:cNvSpPr/>
          <p:nvPr/>
        </p:nvSpPr>
        <p:spPr>
          <a:xfrm>
            <a:off x="3656902" y="1662287"/>
            <a:ext cx="2024552" cy="261610"/>
          </a:xfrm>
          <a:prstGeom prst="rect">
            <a:avLst/>
          </a:prstGeom>
        </p:spPr>
        <p:txBody>
          <a:bodyPr wrap="square">
            <a:spAutoFit/>
          </a:bodyPr>
          <a:lstStyle/>
          <a:p>
            <a:r>
              <a:rPr lang="en-US" sz="1100" dirty="0">
                <a:solidFill>
                  <a:srgbClr val="00B050"/>
                </a:solidFill>
                <a:latin typeface="Verdana" panose="020B0604030504040204" pitchFamily="34" charset="0"/>
              </a:rPr>
              <a:t>Telecommunications</a:t>
            </a:r>
            <a:endParaRPr lang="en-US" sz="1100" dirty="0">
              <a:solidFill>
                <a:srgbClr val="00B050"/>
              </a:solidFill>
            </a:endParaRPr>
          </a:p>
        </p:txBody>
      </p:sp>
      <p:sp>
        <p:nvSpPr>
          <p:cNvPr id="10" name="Rectangle 9"/>
          <p:cNvSpPr/>
          <p:nvPr/>
        </p:nvSpPr>
        <p:spPr>
          <a:xfrm>
            <a:off x="3662647" y="2044348"/>
            <a:ext cx="5162204" cy="261610"/>
          </a:xfrm>
          <a:prstGeom prst="rect">
            <a:avLst/>
          </a:prstGeom>
        </p:spPr>
        <p:txBody>
          <a:bodyPr wrap="square">
            <a:spAutoFit/>
          </a:bodyPr>
          <a:lstStyle/>
          <a:p>
            <a:r>
              <a:rPr lang="en-US" sz="1100" dirty="0" smtClean="0">
                <a:solidFill>
                  <a:srgbClr val="00B050"/>
                </a:solidFill>
                <a:latin typeface="Verdana" panose="020B0604030504040204" pitchFamily="34" charset="0"/>
              </a:rPr>
              <a:t>Semiconductor device manufacturing: process</a:t>
            </a:r>
            <a:endParaRPr lang="en-US" sz="1100" dirty="0">
              <a:solidFill>
                <a:srgbClr val="00B050"/>
              </a:solidFill>
            </a:endParaRPr>
          </a:p>
        </p:txBody>
      </p:sp>
      <p:sp>
        <p:nvSpPr>
          <p:cNvPr id="11" name="Rectangle 10"/>
          <p:cNvSpPr/>
          <p:nvPr/>
        </p:nvSpPr>
        <p:spPr>
          <a:xfrm>
            <a:off x="3656902" y="2541692"/>
            <a:ext cx="2284502" cy="261610"/>
          </a:xfrm>
          <a:prstGeom prst="rect">
            <a:avLst/>
          </a:prstGeom>
        </p:spPr>
        <p:txBody>
          <a:bodyPr wrap="square">
            <a:spAutoFit/>
          </a:bodyPr>
          <a:lstStyle/>
          <a:p>
            <a:r>
              <a:rPr lang="en-US" sz="1100" dirty="0">
                <a:solidFill>
                  <a:srgbClr val="00B050"/>
                </a:solidFill>
                <a:latin typeface="Verdana" panose="020B0604030504040204" pitchFamily="34" charset="0"/>
              </a:rPr>
              <a:t>Multiplex communications</a:t>
            </a:r>
            <a:endParaRPr lang="en-US" sz="1100" dirty="0">
              <a:solidFill>
                <a:srgbClr val="00B050"/>
              </a:solidFill>
            </a:endParaRPr>
          </a:p>
        </p:txBody>
      </p:sp>
      <p:sp>
        <p:nvSpPr>
          <p:cNvPr id="12" name="Rectangle 11"/>
          <p:cNvSpPr/>
          <p:nvPr/>
        </p:nvSpPr>
        <p:spPr>
          <a:xfrm>
            <a:off x="3656902" y="2751788"/>
            <a:ext cx="5162204" cy="261610"/>
          </a:xfrm>
          <a:prstGeom prst="rect">
            <a:avLst/>
          </a:prstGeom>
        </p:spPr>
        <p:txBody>
          <a:bodyPr wrap="square">
            <a:spAutoFit/>
          </a:bodyPr>
          <a:lstStyle/>
          <a:p>
            <a:r>
              <a:rPr lang="en-US" sz="1100" dirty="0">
                <a:solidFill>
                  <a:srgbClr val="00B050"/>
                </a:solidFill>
                <a:latin typeface="Verdana" panose="020B0604030504040204" pitchFamily="34" charset="0"/>
              </a:rPr>
              <a:t>Active solid-state devices (e.g., transistors, solid-state diodes)</a:t>
            </a:r>
            <a:endParaRPr lang="en-US" sz="1100" dirty="0">
              <a:solidFill>
                <a:srgbClr val="00B050"/>
              </a:solidFill>
            </a:endParaRPr>
          </a:p>
        </p:txBody>
      </p:sp>
      <p:sp>
        <p:nvSpPr>
          <p:cNvPr id="13" name="Rectangle 12"/>
          <p:cNvSpPr/>
          <p:nvPr/>
        </p:nvSpPr>
        <p:spPr>
          <a:xfrm>
            <a:off x="3656902" y="2961884"/>
            <a:ext cx="5162204" cy="261610"/>
          </a:xfrm>
          <a:prstGeom prst="rect">
            <a:avLst/>
          </a:prstGeom>
        </p:spPr>
        <p:txBody>
          <a:bodyPr wrap="square">
            <a:spAutoFit/>
          </a:bodyPr>
          <a:lstStyle/>
          <a:p>
            <a:r>
              <a:rPr lang="en-US" sz="1100" dirty="0">
                <a:solidFill>
                  <a:srgbClr val="00B050"/>
                </a:solidFill>
                <a:latin typeface="Verdana" panose="020B0604030504040204" pitchFamily="34" charset="0"/>
              </a:rPr>
              <a:t>Recording, communication, or information retrieval equipment</a:t>
            </a:r>
            <a:endParaRPr lang="en-US" sz="1100" dirty="0">
              <a:solidFill>
                <a:srgbClr val="00B050"/>
              </a:solidFill>
            </a:endParaRPr>
          </a:p>
        </p:txBody>
      </p:sp>
      <p:sp>
        <p:nvSpPr>
          <p:cNvPr id="14" name="Rectangle 13"/>
          <p:cNvSpPr/>
          <p:nvPr/>
        </p:nvSpPr>
        <p:spPr>
          <a:xfrm>
            <a:off x="3656902" y="3275909"/>
            <a:ext cx="1255472" cy="261610"/>
          </a:xfrm>
          <a:prstGeom prst="rect">
            <a:avLst/>
          </a:prstGeom>
        </p:spPr>
        <p:txBody>
          <a:bodyPr wrap="none">
            <a:spAutoFit/>
          </a:bodyPr>
          <a:lstStyle/>
          <a:p>
            <a:r>
              <a:rPr lang="en-US" sz="1100" dirty="0">
                <a:solidFill>
                  <a:srgbClr val="00B050"/>
                </a:solidFill>
                <a:latin typeface="Verdana" panose="020B0604030504040204" pitchFamily="34" charset="0"/>
              </a:rPr>
              <a:t>Image analysis</a:t>
            </a:r>
            <a:endParaRPr lang="en-US" sz="1100" dirty="0">
              <a:solidFill>
                <a:srgbClr val="00B050"/>
              </a:solidFill>
            </a:endParaRPr>
          </a:p>
        </p:txBody>
      </p:sp>
      <p:sp>
        <p:nvSpPr>
          <p:cNvPr id="15" name="Rectangle 14"/>
          <p:cNvSpPr/>
          <p:nvPr/>
        </p:nvSpPr>
        <p:spPr>
          <a:xfrm>
            <a:off x="3693931" y="4553967"/>
            <a:ext cx="2436886" cy="261610"/>
          </a:xfrm>
          <a:prstGeom prst="rect">
            <a:avLst/>
          </a:prstGeom>
        </p:spPr>
        <p:txBody>
          <a:bodyPr wrap="none">
            <a:spAutoFit/>
          </a:bodyPr>
          <a:lstStyle/>
          <a:p>
            <a:r>
              <a:rPr lang="en-US" sz="1100" dirty="0">
                <a:solidFill>
                  <a:srgbClr val="00B050"/>
                </a:solidFill>
                <a:latin typeface="Verdana" panose="020B0604030504040204" pitchFamily="34" charset="0"/>
              </a:rPr>
              <a:t>Pulse or digital communications</a:t>
            </a:r>
            <a:endParaRPr lang="en-US" sz="1100" dirty="0">
              <a:solidFill>
                <a:srgbClr val="00B050"/>
              </a:solidFill>
            </a:endParaRPr>
          </a:p>
        </p:txBody>
      </p:sp>
      <p:sp>
        <p:nvSpPr>
          <p:cNvPr id="16" name="Rectangle 15"/>
          <p:cNvSpPr/>
          <p:nvPr/>
        </p:nvSpPr>
        <p:spPr>
          <a:xfrm>
            <a:off x="3662647" y="442502"/>
            <a:ext cx="4572000" cy="261610"/>
          </a:xfrm>
          <a:prstGeom prst="rect">
            <a:avLst/>
          </a:prstGeom>
        </p:spPr>
        <p:txBody>
          <a:bodyPr>
            <a:spAutoFit/>
          </a:bodyPr>
          <a:lstStyle/>
          <a:p>
            <a:r>
              <a:rPr lang="en-US" sz="1100" dirty="0">
                <a:solidFill>
                  <a:srgbClr val="FF0000"/>
                </a:solidFill>
                <a:latin typeface="Verdana" panose="020B0604030504040204" pitchFamily="34" charset="0"/>
              </a:rPr>
              <a:t>Chemistry: molecular biology and microbiology</a:t>
            </a:r>
            <a:endParaRPr lang="en-US" sz="1100" dirty="0">
              <a:solidFill>
                <a:srgbClr val="FF0000"/>
              </a:solidFill>
            </a:endParaRPr>
          </a:p>
        </p:txBody>
      </p:sp>
      <p:sp>
        <p:nvSpPr>
          <p:cNvPr id="17" name="Rectangle 16"/>
          <p:cNvSpPr/>
          <p:nvPr/>
        </p:nvSpPr>
        <p:spPr>
          <a:xfrm>
            <a:off x="3655404" y="233615"/>
            <a:ext cx="4572000" cy="261610"/>
          </a:xfrm>
          <a:prstGeom prst="rect">
            <a:avLst/>
          </a:prstGeom>
        </p:spPr>
        <p:txBody>
          <a:bodyPr>
            <a:spAutoFit/>
          </a:bodyPr>
          <a:lstStyle/>
          <a:p>
            <a:r>
              <a:rPr lang="en-US" sz="1100" dirty="0">
                <a:solidFill>
                  <a:srgbClr val="FF0000"/>
                </a:solidFill>
                <a:latin typeface="Verdana" panose="020B0604030504040204" pitchFamily="34" charset="0"/>
              </a:rPr>
              <a:t>Drug, bio-affecting and body treating compositions</a:t>
            </a:r>
            <a:endParaRPr lang="en-US" sz="1100" dirty="0">
              <a:solidFill>
                <a:srgbClr val="FF0000"/>
              </a:solidFill>
            </a:endParaRPr>
          </a:p>
        </p:txBody>
      </p:sp>
      <p:pic>
        <p:nvPicPr>
          <p:cNvPr id="18" name="Picture 17"/>
          <p:cNvPicPr>
            <a:picLocks noChangeAspect="1"/>
          </p:cNvPicPr>
          <p:nvPr/>
        </p:nvPicPr>
        <p:blipFill>
          <a:blip r:embed="rId3"/>
          <a:stretch>
            <a:fillRect/>
          </a:stretch>
        </p:blipFill>
        <p:spPr>
          <a:xfrm>
            <a:off x="161119" y="102292"/>
            <a:ext cx="3433458" cy="4708329"/>
          </a:xfrm>
          <a:prstGeom prst="rect">
            <a:avLst/>
          </a:prstGeom>
        </p:spPr>
      </p:pic>
      <p:sp>
        <p:nvSpPr>
          <p:cNvPr id="19" name="Google Shape;558;p44"/>
          <p:cNvSpPr/>
          <p:nvPr/>
        </p:nvSpPr>
        <p:spPr>
          <a:xfrm rot="286311" flipH="1">
            <a:off x="3375965" y="-46426"/>
            <a:ext cx="2175384" cy="706162"/>
          </a:xfrm>
          <a:custGeom>
            <a:avLst/>
            <a:gdLst/>
            <a:ahLst/>
            <a:cxnLst/>
            <a:rect l="l" t="t" r="r" b="b"/>
            <a:pathLst>
              <a:path w="458" h="215" extrusionOk="0">
                <a:moveTo>
                  <a:pt x="416" y="206"/>
                </a:moveTo>
                <a:lnTo>
                  <a:pt x="420" y="211"/>
                </a:lnTo>
                <a:lnTo>
                  <a:pt x="424" y="213"/>
                </a:lnTo>
                <a:lnTo>
                  <a:pt x="430" y="214"/>
                </a:lnTo>
                <a:lnTo>
                  <a:pt x="434" y="215"/>
                </a:lnTo>
                <a:lnTo>
                  <a:pt x="438" y="214"/>
                </a:lnTo>
                <a:lnTo>
                  <a:pt x="443" y="214"/>
                </a:lnTo>
                <a:lnTo>
                  <a:pt x="446" y="212"/>
                </a:lnTo>
                <a:lnTo>
                  <a:pt x="450" y="210"/>
                </a:lnTo>
                <a:lnTo>
                  <a:pt x="453" y="206"/>
                </a:lnTo>
                <a:lnTo>
                  <a:pt x="456" y="202"/>
                </a:lnTo>
                <a:lnTo>
                  <a:pt x="457" y="197"/>
                </a:lnTo>
                <a:lnTo>
                  <a:pt x="458" y="193"/>
                </a:lnTo>
                <a:lnTo>
                  <a:pt x="458" y="189"/>
                </a:lnTo>
                <a:lnTo>
                  <a:pt x="457" y="184"/>
                </a:lnTo>
                <a:lnTo>
                  <a:pt x="455" y="180"/>
                </a:lnTo>
                <a:lnTo>
                  <a:pt x="453" y="175"/>
                </a:lnTo>
                <a:lnTo>
                  <a:pt x="442" y="163"/>
                </a:lnTo>
                <a:lnTo>
                  <a:pt x="432" y="152"/>
                </a:lnTo>
                <a:lnTo>
                  <a:pt x="420" y="142"/>
                </a:lnTo>
                <a:lnTo>
                  <a:pt x="409" y="132"/>
                </a:lnTo>
                <a:lnTo>
                  <a:pt x="397" y="123"/>
                </a:lnTo>
                <a:lnTo>
                  <a:pt x="383" y="115"/>
                </a:lnTo>
                <a:lnTo>
                  <a:pt x="370" y="107"/>
                </a:lnTo>
                <a:lnTo>
                  <a:pt x="357" y="100"/>
                </a:lnTo>
                <a:lnTo>
                  <a:pt x="344" y="94"/>
                </a:lnTo>
                <a:lnTo>
                  <a:pt x="329" y="87"/>
                </a:lnTo>
                <a:lnTo>
                  <a:pt x="315" y="83"/>
                </a:lnTo>
                <a:lnTo>
                  <a:pt x="299" y="78"/>
                </a:lnTo>
                <a:lnTo>
                  <a:pt x="285" y="74"/>
                </a:lnTo>
                <a:lnTo>
                  <a:pt x="270" y="72"/>
                </a:lnTo>
                <a:lnTo>
                  <a:pt x="254" y="69"/>
                </a:lnTo>
                <a:lnTo>
                  <a:pt x="239" y="67"/>
                </a:lnTo>
                <a:lnTo>
                  <a:pt x="217" y="67"/>
                </a:lnTo>
                <a:lnTo>
                  <a:pt x="196" y="67"/>
                </a:lnTo>
                <a:lnTo>
                  <a:pt x="175" y="69"/>
                </a:lnTo>
                <a:lnTo>
                  <a:pt x="154" y="74"/>
                </a:lnTo>
                <a:lnTo>
                  <a:pt x="134" y="78"/>
                </a:lnTo>
                <a:lnTo>
                  <a:pt x="114" y="84"/>
                </a:lnTo>
                <a:lnTo>
                  <a:pt x="94" y="91"/>
                </a:lnTo>
                <a:lnTo>
                  <a:pt x="75" y="100"/>
                </a:lnTo>
                <a:lnTo>
                  <a:pt x="102" y="33"/>
                </a:lnTo>
                <a:lnTo>
                  <a:pt x="104" y="28"/>
                </a:lnTo>
                <a:lnTo>
                  <a:pt x="104" y="23"/>
                </a:lnTo>
                <a:lnTo>
                  <a:pt x="104" y="19"/>
                </a:lnTo>
                <a:lnTo>
                  <a:pt x="102" y="14"/>
                </a:lnTo>
                <a:lnTo>
                  <a:pt x="99" y="11"/>
                </a:lnTo>
                <a:lnTo>
                  <a:pt x="97" y="6"/>
                </a:lnTo>
                <a:lnTo>
                  <a:pt x="93" y="4"/>
                </a:lnTo>
                <a:lnTo>
                  <a:pt x="88" y="2"/>
                </a:lnTo>
                <a:lnTo>
                  <a:pt x="84" y="0"/>
                </a:lnTo>
                <a:lnTo>
                  <a:pt x="80" y="0"/>
                </a:lnTo>
                <a:lnTo>
                  <a:pt x="75" y="1"/>
                </a:lnTo>
                <a:lnTo>
                  <a:pt x="71" y="2"/>
                </a:lnTo>
                <a:lnTo>
                  <a:pt x="66" y="4"/>
                </a:lnTo>
                <a:lnTo>
                  <a:pt x="63" y="6"/>
                </a:lnTo>
                <a:lnTo>
                  <a:pt x="60" y="11"/>
                </a:lnTo>
                <a:lnTo>
                  <a:pt x="58" y="14"/>
                </a:lnTo>
                <a:lnTo>
                  <a:pt x="2" y="152"/>
                </a:lnTo>
                <a:lnTo>
                  <a:pt x="2" y="153"/>
                </a:lnTo>
                <a:lnTo>
                  <a:pt x="2" y="153"/>
                </a:lnTo>
                <a:lnTo>
                  <a:pt x="1" y="154"/>
                </a:lnTo>
                <a:lnTo>
                  <a:pt x="1" y="155"/>
                </a:lnTo>
                <a:lnTo>
                  <a:pt x="1" y="158"/>
                </a:lnTo>
                <a:lnTo>
                  <a:pt x="1" y="160"/>
                </a:lnTo>
                <a:lnTo>
                  <a:pt x="0" y="160"/>
                </a:lnTo>
                <a:lnTo>
                  <a:pt x="0" y="161"/>
                </a:lnTo>
                <a:lnTo>
                  <a:pt x="1" y="167"/>
                </a:lnTo>
                <a:lnTo>
                  <a:pt x="3" y="173"/>
                </a:lnTo>
                <a:lnTo>
                  <a:pt x="3" y="173"/>
                </a:lnTo>
                <a:lnTo>
                  <a:pt x="3" y="173"/>
                </a:lnTo>
                <a:lnTo>
                  <a:pt x="3" y="173"/>
                </a:lnTo>
                <a:lnTo>
                  <a:pt x="3" y="174"/>
                </a:lnTo>
                <a:lnTo>
                  <a:pt x="5" y="175"/>
                </a:lnTo>
                <a:lnTo>
                  <a:pt x="6" y="176"/>
                </a:lnTo>
                <a:lnTo>
                  <a:pt x="6" y="176"/>
                </a:lnTo>
                <a:lnTo>
                  <a:pt x="7" y="176"/>
                </a:lnTo>
                <a:lnTo>
                  <a:pt x="7" y="176"/>
                </a:lnTo>
                <a:lnTo>
                  <a:pt x="7" y="178"/>
                </a:lnTo>
                <a:lnTo>
                  <a:pt x="8" y="179"/>
                </a:lnTo>
                <a:lnTo>
                  <a:pt x="9" y="180"/>
                </a:lnTo>
                <a:lnTo>
                  <a:pt x="10" y="180"/>
                </a:lnTo>
                <a:lnTo>
                  <a:pt x="10" y="181"/>
                </a:lnTo>
                <a:lnTo>
                  <a:pt x="11" y="182"/>
                </a:lnTo>
                <a:lnTo>
                  <a:pt x="13" y="182"/>
                </a:lnTo>
                <a:lnTo>
                  <a:pt x="13" y="182"/>
                </a:lnTo>
                <a:lnTo>
                  <a:pt x="14" y="183"/>
                </a:lnTo>
                <a:lnTo>
                  <a:pt x="17" y="184"/>
                </a:lnTo>
                <a:lnTo>
                  <a:pt x="18" y="185"/>
                </a:lnTo>
                <a:lnTo>
                  <a:pt x="19" y="185"/>
                </a:lnTo>
                <a:lnTo>
                  <a:pt x="19" y="185"/>
                </a:lnTo>
                <a:lnTo>
                  <a:pt x="21" y="185"/>
                </a:lnTo>
                <a:lnTo>
                  <a:pt x="22" y="185"/>
                </a:lnTo>
                <a:lnTo>
                  <a:pt x="170" y="201"/>
                </a:lnTo>
                <a:lnTo>
                  <a:pt x="171" y="201"/>
                </a:lnTo>
                <a:lnTo>
                  <a:pt x="172" y="201"/>
                </a:lnTo>
                <a:lnTo>
                  <a:pt x="177" y="200"/>
                </a:lnTo>
                <a:lnTo>
                  <a:pt x="181" y="199"/>
                </a:lnTo>
                <a:lnTo>
                  <a:pt x="186" y="196"/>
                </a:lnTo>
                <a:lnTo>
                  <a:pt x="189" y="194"/>
                </a:lnTo>
                <a:lnTo>
                  <a:pt x="191" y="191"/>
                </a:lnTo>
                <a:lnTo>
                  <a:pt x="193" y="188"/>
                </a:lnTo>
                <a:lnTo>
                  <a:pt x="196" y="183"/>
                </a:lnTo>
                <a:lnTo>
                  <a:pt x="197" y="179"/>
                </a:lnTo>
                <a:lnTo>
                  <a:pt x="197" y="174"/>
                </a:lnTo>
                <a:lnTo>
                  <a:pt x="196" y="169"/>
                </a:lnTo>
                <a:lnTo>
                  <a:pt x="193" y="165"/>
                </a:lnTo>
                <a:lnTo>
                  <a:pt x="191" y="161"/>
                </a:lnTo>
                <a:lnTo>
                  <a:pt x="188" y="158"/>
                </a:lnTo>
                <a:lnTo>
                  <a:pt x="183" y="155"/>
                </a:lnTo>
                <a:lnTo>
                  <a:pt x="180" y="153"/>
                </a:lnTo>
                <a:lnTo>
                  <a:pt x="175" y="152"/>
                </a:lnTo>
                <a:lnTo>
                  <a:pt x="94" y="144"/>
                </a:lnTo>
                <a:lnTo>
                  <a:pt x="111" y="137"/>
                </a:lnTo>
                <a:lnTo>
                  <a:pt x="127" y="130"/>
                </a:lnTo>
                <a:lnTo>
                  <a:pt x="145" y="125"/>
                </a:lnTo>
                <a:lnTo>
                  <a:pt x="162" y="120"/>
                </a:lnTo>
                <a:lnTo>
                  <a:pt x="180" y="118"/>
                </a:lnTo>
                <a:lnTo>
                  <a:pt x="198" y="116"/>
                </a:lnTo>
                <a:lnTo>
                  <a:pt x="217" y="115"/>
                </a:lnTo>
                <a:lnTo>
                  <a:pt x="235" y="116"/>
                </a:lnTo>
                <a:lnTo>
                  <a:pt x="249" y="117"/>
                </a:lnTo>
                <a:lnTo>
                  <a:pt x="262" y="118"/>
                </a:lnTo>
                <a:lnTo>
                  <a:pt x="274" y="121"/>
                </a:lnTo>
                <a:lnTo>
                  <a:pt x="287" y="123"/>
                </a:lnTo>
                <a:lnTo>
                  <a:pt x="299" y="128"/>
                </a:lnTo>
                <a:lnTo>
                  <a:pt x="311" y="132"/>
                </a:lnTo>
                <a:lnTo>
                  <a:pt x="324" y="137"/>
                </a:lnTo>
                <a:lnTo>
                  <a:pt x="335" y="142"/>
                </a:lnTo>
                <a:lnTo>
                  <a:pt x="347" y="149"/>
                </a:lnTo>
                <a:lnTo>
                  <a:pt x="358" y="155"/>
                </a:lnTo>
                <a:lnTo>
                  <a:pt x="368" y="162"/>
                </a:lnTo>
                <a:lnTo>
                  <a:pt x="379" y="170"/>
                </a:lnTo>
                <a:lnTo>
                  <a:pt x="389" y="179"/>
                </a:lnTo>
                <a:lnTo>
                  <a:pt x="399" y="188"/>
                </a:lnTo>
                <a:lnTo>
                  <a:pt x="408" y="196"/>
                </a:lnTo>
                <a:lnTo>
                  <a:pt x="416" y="206"/>
                </a:lnTo>
                <a:close/>
              </a:path>
            </a:pathLst>
          </a:custGeom>
          <a:solidFill>
            <a:srgbClr val="FFC000">
              <a:alpha val="50196"/>
            </a:srgbClr>
          </a:solidFill>
          <a:ln>
            <a:solidFill>
              <a:srgbClr val="FFC000"/>
            </a:solid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2" name="Rectangle 1"/>
          <p:cNvSpPr/>
          <p:nvPr/>
        </p:nvSpPr>
        <p:spPr>
          <a:xfrm>
            <a:off x="4616178" y="-24227"/>
            <a:ext cx="4572000" cy="246221"/>
          </a:xfrm>
          <a:prstGeom prst="rect">
            <a:avLst/>
          </a:prstGeom>
        </p:spPr>
        <p:txBody>
          <a:bodyPr>
            <a:spAutoFit/>
          </a:bodyPr>
          <a:lstStyle/>
          <a:p>
            <a:r>
              <a:rPr lang="en-US" sz="1000" dirty="0">
                <a:solidFill>
                  <a:srgbClr val="0070C0"/>
                </a:solidFill>
              </a:rPr>
              <a:t>.</a:t>
            </a:r>
            <a:r>
              <a:rPr lang="en-US" sz="1000" dirty="0" err="1">
                <a:solidFill>
                  <a:srgbClr val="0070C0"/>
                </a:solidFill>
              </a:rPr>
              <a:t>sort_values</a:t>
            </a:r>
            <a:r>
              <a:rPr lang="en-US" sz="1000" dirty="0">
                <a:solidFill>
                  <a:srgbClr val="0070C0"/>
                </a:solidFill>
              </a:rPr>
              <a:t>(["</a:t>
            </a:r>
            <a:r>
              <a:rPr lang="en-US" sz="1000" dirty="0" err="1">
                <a:solidFill>
                  <a:srgbClr val="0070C0"/>
                </a:solidFill>
              </a:rPr>
              <a:t>application_number_all</a:t>
            </a:r>
            <a:r>
              <a:rPr lang="en-US" sz="1000" dirty="0">
                <a:solidFill>
                  <a:srgbClr val="0070C0"/>
                </a:solidFill>
              </a:rPr>
              <a:t>", "</a:t>
            </a:r>
            <a:r>
              <a:rPr lang="en-US" sz="1000" dirty="0" err="1">
                <a:solidFill>
                  <a:srgbClr val="0070C0"/>
                </a:solidFill>
              </a:rPr>
              <a:t>patented_rate</a:t>
            </a:r>
            <a:r>
              <a:rPr lang="en-US" sz="1000" dirty="0">
                <a:solidFill>
                  <a:srgbClr val="0070C0"/>
                </a:solidFill>
              </a:rPr>
              <a:t>"], ascending = [False, False])</a:t>
            </a:r>
          </a:p>
        </p:txBody>
      </p:sp>
      <p:sp>
        <p:nvSpPr>
          <p:cNvPr id="20"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15510218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17</a:t>
            </a:fld>
            <a:endParaRPr lang="en-US" dirty="0"/>
          </a:p>
        </p:txBody>
      </p:sp>
      <p:sp>
        <p:nvSpPr>
          <p:cNvPr id="6" name="Rectangle 5"/>
          <p:cNvSpPr/>
          <p:nvPr/>
        </p:nvSpPr>
        <p:spPr>
          <a:xfrm>
            <a:off x="1181148" y="1047655"/>
            <a:ext cx="684803" cy="461665"/>
          </a:xfrm>
          <a:prstGeom prst="rect">
            <a:avLst/>
          </a:prstGeom>
        </p:spPr>
        <p:txBody>
          <a:bodyPr wrap="none">
            <a:spAutoFit/>
          </a:bodyPr>
          <a:lstStyle/>
          <a:p>
            <a:r>
              <a:rPr lang="en-US" sz="2400" dirty="0" smtClean="0">
                <a:latin typeface="+mj-lt"/>
              </a:rPr>
              <a:t>D25</a:t>
            </a:r>
            <a:endParaRPr lang="en-US" sz="2400" dirty="0">
              <a:latin typeface="+mj-lt"/>
            </a:endParaRPr>
          </a:p>
        </p:txBody>
      </p:sp>
      <p:sp>
        <p:nvSpPr>
          <p:cNvPr id="7" name="Rectangle 6"/>
          <p:cNvSpPr/>
          <p:nvPr/>
        </p:nvSpPr>
        <p:spPr>
          <a:xfrm>
            <a:off x="3211535" y="1001489"/>
            <a:ext cx="5549462" cy="461665"/>
          </a:xfrm>
          <a:prstGeom prst="rect">
            <a:avLst/>
          </a:prstGeom>
        </p:spPr>
        <p:txBody>
          <a:bodyPr wrap="square">
            <a:spAutoFit/>
          </a:bodyPr>
          <a:lstStyle/>
          <a:p>
            <a:r>
              <a:rPr lang="en-US" sz="2400" dirty="0">
                <a:latin typeface="+mj-lt"/>
              </a:rPr>
              <a:t>Building units and construction elements</a:t>
            </a:r>
          </a:p>
        </p:txBody>
      </p:sp>
      <p:sp>
        <p:nvSpPr>
          <p:cNvPr id="9" name="Rectangle 8"/>
          <p:cNvSpPr/>
          <p:nvPr/>
        </p:nvSpPr>
        <p:spPr>
          <a:xfrm>
            <a:off x="1197980" y="1796792"/>
            <a:ext cx="684803" cy="461665"/>
          </a:xfrm>
          <a:prstGeom prst="rect">
            <a:avLst/>
          </a:prstGeom>
        </p:spPr>
        <p:txBody>
          <a:bodyPr wrap="none">
            <a:spAutoFit/>
          </a:bodyPr>
          <a:lstStyle/>
          <a:p>
            <a:r>
              <a:rPr lang="en-US" sz="2400" dirty="0" smtClean="0">
                <a:latin typeface="+mj-lt"/>
              </a:rPr>
              <a:t>D12</a:t>
            </a:r>
            <a:endParaRPr lang="en-US" sz="2400" dirty="0">
              <a:latin typeface="+mj-lt"/>
            </a:endParaRPr>
          </a:p>
        </p:txBody>
      </p:sp>
      <p:sp>
        <p:nvSpPr>
          <p:cNvPr id="10" name="Rectangle 9"/>
          <p:cNvSpPr/>
          <p:nvPr/>
        </p:nvSpPr>
        <p:spPr>
          <a:xfrm>
            <a:off x="3206244" y="1775743"/>
            <a:ext cx="2018501" cy="461665"/>
          </a:xfrm>
          <a:prstGeom prst="rect">
            <a:avLst/>
          </a:prstGeom>
        </p:spPr>
        <p:txBody>
          <a:bodyPr wrap="none">
            <a:spAutoFit/>
          </a:bodyPr>
          <a:lstStyle/>
          <a:p>
            <a:r>
              <a:rPr lang="en-US" sz="2400" dirty="0">
                <a:latin typeface="+mj-lt"/>
              </a:rPr>
              <a:t>Transportation</a:t>
            </a:r>
          </a:p>
        </p:txBody>
      </p:sp>
      <p:sp>
        <p:nvSpPr>
          <p:cNvPr id="11" name="Rectangle 10"/>
          <p:cNvSpPr/>
          <p:nvPr/>
        </p:nvSpPr>
        <p:spPr>
          <a:xfrm>
            <a:off x="1214811" y="2561068"/>
            <a:ext cx="651140" cy="461665"/>
          </a:xfrm>
          <a:prstGeom prst="rect">
            <a:avLst/>
          </a:prstGeom>
        </p:spPr>
        <p:txBody>
          <a:bodyPr wrap="none">
            <a:spAutoFit/>
          </a:bodyPr>
          <a:lstStyle/>
          <a:p>
            <a:r>
              <a:rPr lang="en-US" sz="2400" dirty="0">
                <a:latin typeface="+mj-lt"/>
              </a:rPr>
              <a:t>074</a:t>
            </a:r>
          </a:p>
        </p:txBody>
      </p:sp>
      <p:sp>
        <p:nvSpPr>
          <p:cNvPr id="12" name="Rectangle 11"/>
          <p:cNvSpPr/>
          <p:nvPr/>
        </p:nvSpPr>
        <p:spPr>
          <a:xfrm>
            <a:off x="3211535" y="2565014"/>
            <a:ext cx="4224554" cy="461665"/>
          </a:xfrm>
          <a:prstGeom prst="rect">
            <a:avLst/>
          </a:prstGeom>
        </p:spPr>
        <p:txBody>
          <a:bodyPr wrap="none">
            <a:spAutoFit/>
          </a:bodyPr>
          <a:lstStyle/>
          <a:p>
            <a:r>
              <a:rPr lang="en-US" sz="2400" dirty="0">
                <a:latin typeface="+mj-lt"/>
              </a:rPr>
              <a:t>Machine element or </a:t>
            </a:r>
            <a:r>
              <a:rPr lang="en-US" sz="2400" dirty="0" smtClean="0">
                <a:latin typeface="+mj-lt"/>
              </a:rPr>
              <a:t>mechanism</a:t>
            </a:r>
            <a:endParaRPr lang="en-US" sz="2400" dirty="0">
              <a:latin typeface="+mj-lt"/>
            </a:endParaRPr>
          </a:p>
        </p:txBody>
      </p:sp>
      <p:sp>
        <p:nvSpPr>
          <p:cNvPr id="13" name="Rectangle 12"/>
          <p:cNvSpPr/>
          <p:nvPr/>
        </p:nvSpPr>
        <p:spPr>
          <a:xfrm>
            <a:off x="1231643" y="3277003"/>
            <a:ext cx="651140" cy="461665"/>
          </a:xfrm>
          <a:prstGeom prst="rect">
            <a:avLst/>
          </a:prstGeom>
        </p:spPr>
        <p:txBody>
          <a:bodyPr wrap="none">
            <a:spAutoFit/>
          </a:bodyPr>
          <a:lstStyle/>
          <a:p>
            <a:r>
              <a:rPr lang="en-US" sz="2400" dirty="0" smtClean="0">
                <a:latin typeface="+mj-lt"/>
              </a:rPr>
              <a:t>052</a:t>
            </a:r>
            <a:endParaRPr lang="en-US" sz="2400" dirty="0">
              <a:latin typeface="+mj-lt"/>
            </a:endParaRPr>
          </a:p>
        </p:txBody>
      </p:sp>
      <p:sp>
        <p:nvSpPr>
          <p:cNvPr id="14" name="Rectangle 13"/>
          <p:cNvSpPr/>
          <p:nvPr/>
        </p:nvSpPr>
        <p:spPr>
          <a:xfrm>
            <a:off x="3227852" y="3287543"/>
            <a:ext cx="4181337" cy="461665"/>
          </a:xfrm>
          <a:prstGeom prst="rect">
            <a:avLst/>
          </a:prstGeom>
        </p:spPr>
        <p:txBody>
          <a:bodyPr wrap="none">
            <a:spAutoFit/>
          </a:bodyPr>
          <a:lstStyle/>
          <a:p>
            <a:r>
              <a:rPr lang="en-US" sz="2400" dirty="0">
                <a:latin typeface="+mj-lt"/>
              </a:rPr>
              <a:t>Static structures (e.g., buildings)</a:t>
            </a:r>
          </a:p>
        </p:txBody>
      </p:sp>
      <p:sp>
        <p:nvSpPr>
          <p:cNvPr id="17" name="Rectangle 16"/>
          <p:cNvSpPr/>
          <p:nvPr/>
        </p:nvSpPr>
        <p:spPr>
          <a:xfrm>
            <a:off x="1231643" y="4021795"/>
            <a:ext cx="651140" cy="461665"/>
          </a:xfrm>
          <a:prstGeom prst="rect">
            <a:avLst/>
          </a:prstGeom>
        </p:spPr>
        <p:txBody>
          <a:bodyPr wrap="none">
            <a:spAutoFit/>
          </a:bodyPr>
          <a:lstStyle/>
          <a:p>
            <a:r>
              <a:rPr lang="en-US" sz="2400" dirty="0" smtClean="0">
                <a:latin typeface="+mj-lt"/>
              </a:rPr>
              <a:t>405</a:t>
            </a:r>
            <a:endParaRPr lang="en-US" sz="2400" dirty="0">
              <a:latin typeface="+mj-lt"/>
            </a:endParaRPr>
          </a:p>
        </p:txBody>
      </p:sp>
      <p:sp>
        <p:nvSpPr>
          <p:cNvPr id="18" name="Rectangle 17"/>
          <p:cNvSpPr/>
          <p:nvPr/>
        </p:nvSpPr>
        <p:spPr>
          <a:xfrm>
            <a:off x="3244172" y="3999532"/>
            <a:ext cx="4191917" cy="461665"/>
          </a:xfrm>
          <a:prstGeom prst="rect">
            <a:avLst/>
          </a:prstGeom>
        </p:spPr>
        <p:txBody>
          <a:bodyPr wrap="none">
            <a:spAutoFit/>
          </a:bodyPr>
          <a:lstStyle/>
          <a:p>
            <a:r>
              <a:rPr lang="en-US" sz="2400" dirty="0">
                <a:latin typeface="+mj-lt"/>
              </a:rPr>
              <a:t>Hydraulic and earth engineering</a:t>
            </a:r>
          </a:p>
        </p:txBody>
      </p:sp>
      <p:sp>
        <p:nvSpPr>
          <p:cNvPr id="2" name="Rectangle 1"/>
          <p:cNvSpPr/>
          <p:nvPr/>
        </p:nvSpPr>
        <p:spPr>
          <a:xfrm>
            <a:off x="246770" y="205419"/>
            <a:ext cx="1770485" cy="461665"/>
          </a:xfrm>
          <a:prstGeom prst="rect">
            <a:avLst/>
          </a:prstGeom>
        </p:spPr>
        <p:txBody>
          <a:bodyPr wrap="none">
            <a:spAutoFit/>
          </a:bodyPr>
          <a:lstStyle/>
          <a:p>
            <a:r>
              <a:rPr lang="en-US" sz="2400" b="1" i="1" u="sng" dirty="0">
                <a:solidFill>
                  <a:srgbClr val="FF0000"/>
                </a:solidFill>
              </a:rPr>
              <a:t>My Interests</a:t>
            </a:r>
          </a:p>
        </p:txBody>
      </p:sp>
      <p:sp>
        <p:nvSpPr>
          <p:cNvPr id="15"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1038210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18</a:t>
            </a:fld>
            <a:endParaRPr lang="en-US" dirty="0"/>
          </a:p>
        </p:txBody>
      </p:sp>
      <p:pic>
        <p:nvPicPr>
          <p:cNvPr id="7" name="Picture 6"/>
          <p:cNvPicPr>
            <a:picLocks noChangeAspect="1"/>
          </p:cNvPicPr>
          <p:nvPr/>
        </p:nvPicPr>
        <p:blipFill>
          <a:blip r:embed="rId3"/>
          <a:stretch>
            <a:fillRect/>
          </a:stretch>
        </p:blipFill>
        <p:spPr>
          <a:xfrm>
            <a:off x="1869690" y="3074221"/>
            <a:ext cx="5286375" cy="790575"/>
          </a:xfrm>
          <a:prstGeom prst="rect">
            <a:avLst/>
          </a:prstGeom>
        </p:spPr>
      </p:pic>
      <p:sp>
        <p:nvSpPr>
          <p:cNvPr id="2" name="Rectangle 1"/>
          <p:cNvSpPr/>
          <p:nvPr/>
        </p:nvSpPr>
        <p:spPr>
          <a:xfrm>
            <a:off x="188997" y="4120932"/>
            <a:ext cx="7874991" cy="523220"/>
          </a:xfrm>
          <a:prstGeom prst="rect">
            <a:avLst/>
          </a:prstGeom>
        </p:spPr>
        <p:txBody>
          <a:bodyPr wrap="square">
            <a:spAutoFit/>
          </a:bodyPr>
          <a:lstStyle/>
          <a:p>
            <a:r>
              <a:rPr lang="en-US" sz="1400" b="1" i="1" u="sng" dirty="0" smtClean="0">
                <a:solidFill>
                  <a:srgbClr val="FF0000"/>
                </a:solidFill>
              </a:rPr>
              <a:t>D25 </a:t>
            </a:r>
            <a:r>
              <a:rPr lang="en-US" sz="1400" b="1" i="1" u="sng" dirty="0">
                <a:solidFill>
                  <a:srgbClr val="FF0000"/>
                </a:solidFill>
              </a:rPr>
              <a:t>and D12 have close patented rate, </a:t>
            </a:r>
            <a:endParaRPr lang="en-US" sz="1400" b="1" i="1" u="sng" dirty="0" smtClean="0">
              <a:solidFill>
                <a:srgbClr val="FF0000"/>
              </a:solidFill>
            </a:endParaRPr>
          </a:p>
          <a:p>
            <a:r>
              <a:rPr lang="en-US" sz="1400" b="1" i="1" u="sng" dirty="0" smtClean="0">
                <a:solidFill>
                  <a:srgbClr val="FF0000"/>
                </a:solidFill>
              </a:rPr>
              <a:t>check </a:t>
            </a:r>
            <a:r>
              <a:rPr lang="en-US" sz="1400" b="1" i="1" u="sng" dirty="0">
                <a:solidFill>
                  <a:srgbClr val="FF0000"/>
                </a:solidFill>
              </a:rPr>
              <a:t>on their property: </a:t>
            </a:r>
            <a:r>
              <a:rPr lang="en-US" sz="1400" b="1" i="1" u="sng" dirty="0" err="1" smtClean="0">
                <a:solidFill>
                  <a:srgbClr val="FF0000"/>
                </a:solidFill>
              </a:rPr>
              <a:t>patent_issue_and_file_date_delta</a:t>
            </a:r>
            <a:r>
              <a:rPr lang="en-US" sz="1400" b="1" i="1" u="sng" dirty="0" smtClean="0">
                <a:solidFill>
                  <a:srgbClr val="FF0000"/>
                </a:solidFill>
              </a:rPr>
              <a:t> with </a:t>
            </a:r>
            <a:r>
              <a:rPr lang="en-US" sz="1400" b="1" i="1" u="sng" dirty="0">
                <a:solidFill>
                  <a:srgbClr val="FF0000"/>
                </a:solidFill>
              </a:rPr>
              <a:t>Independent t-tests </a:t>
            </a:r>
          </a:p>
        </p:txBody>
      </p:sp>
      <p:pic>
        <p:nvPicPr>
          <p:cNvPr id="3" name="Picture 2"/>
          <p:cNvPicPr>
            <a:picLocks noChangeAspect="1"/>
          </p:cNvPicPr>
          <p:nvPr/>
        </p:nvPicPr>
        <p:blipFill>
          <a:blip r:embed="rId4"/>
          <a:stretch>
            <a:fillRect/>
          </a:stretch>
        </p:blipFill>
        <p:spPr>
          <a:xfrm>
            <a:off x="382806" y="995033"/>
            <a:ext cx="5426830" cy="1653574"/>
          </a:xfrm>
          <a:prstGeom prst="rect">
            <a:avLst/>
          </a:prstGeom>
        </p:spPr>
      </p:pic>
      <p:sp>
        <p:nvSpPr>
          <p:cNvPr id="8" name="Rectangle 7"/>
          <p:cNvSpPr/>
          <p:nvPr/>
        </p:nvSpPr>
        <p:spPr>
          <a:xfrm>
            <a:off x="5618927" y="1216237"/>
            <a:ext cx="3074276" cy="261610"/>
          </a:xfrm>
          <a:prstGeom prst="rect">
            <a:avLst/>
          </a:prstGeom>
        </p:spPr>
        <p:txBody>
          <a:bodyPr wrap="square">
            <a:spAutoFit/>
          </a:bodyPr>
          <a:lstStyle/>
          <a:p>
            <a:r>
              <a:rPr lang="en-US" sz="1100" dirty="0">
                <a:solidFill>
                  <a:srgbClr val="444444"/>
                </a:solidFill>
                <a:latin typeface="Verdana" panose="020B0604030504040204" pitchFamily="34" charset="0"/>
              </a:rPr>
              <a:t>Building units and construction elements</a:t>
            </a:r>
            <a:endParaRPr lang="en-US" sz="1100" dirty="0"/>
          </a:p>
        </p:txBody>
      </p:sp>
      <p:sp>
        <p:nvSpPr>
          <p:cNvPr id="9" name="Rectangle 8"/>
          <p:cNvSpPr/>
          <p:nvPr/>
        </p:nvSpPr>
        <p:spPr>
          <a:xfrm>
            <a:off x="5618927" y="1525445"/>
            <a:ext cx="1225015" cy="261610"/>
          </a:xfrm>
          <a:prstGeom prst="rect">
            <a:avLst/>
          </a:prstGeom>
        </p:spPr>
        <p:txBody>
          <a:bodyPr wrap="none">
            <a:spAutoFit/>
          </a:bodyPr>
          <a:lstStyle/>
          <a:p>
            <a:r>
              <a:rPr lang="en-US" sz="1100" dirty="0">
                <a:solidFill>
                  <a:srgbClr val="444444"/>
                </a:solidFill>
                <a:latin typeface="Verdana" panose="020B0604030504040204" pitchFamily="34" charset="0"/>
              </a:rPr>
              <a:t>Transportation</a:t>
            </a:r>
            <a:endParaRPr lang="en-US" sz="1100" dirty="0"/>
          </a:p>
        </p:txBody>
      </p:sp>
      <p:sp>
        <p:nvSpPr>
          <p:cNvPr id="10" name="Rectangle 9"/>
          <p:cNvSpPr/>
          <p:nvPr/>
        </p:nvSpPr>
        <p:spPr>
          <a:xfrm>
            <a:off x="5623896" y="1787471"/>
            <a:ext cx="2440092" cy="261610"/>
          </a:xfrm>
          <a:prstGeom prst="rect">
            <a:avLst/>
          </a:prstGeom>
        </p:spPr>
        <p:txBody>
          <a:bodyPr wrap="none">
            <a:spAutoFit/>
          </a:bodyPr>
          <a:lstStyle/>
          <a:p>
            <a:r>
              <a:rPr lang="en-US" sz="1100" dirty="0">
                <a:solidFill>
                  <a:srgbClr val="444444"/>
                </a:solidFill>
                <a:latin typeface="Verdana" panose="020B0604030504040204" pitchFamily="34" charset="0"/>
              </a:rPr>
              <a:t>Machine element or </a:t>
            </a:r>
            <a:r>
              <a:rPr lang="en-US" sz="1100" dirty="0" smtClean="0">
                <a:solidFill>
                  <a:srgbClr val="444444"/>
                </a:solidFill>
                <a:latin typeface="Verdana" panose="020B0604030504040204" pitchFamily="34" charset="0"/>
              </a:rPr>
              <a:t>mechanism</a:t>
            </a:r>
            <a:endParaRPr lang="en-US" sz="1100" dirty="0"/>
          </a:p>
        </p:txBody>
      </p:sp>
      <p:sp>
        <p:nvSpPr>
          <p:cNvPr id="11" name="Rectangle 10"/>
          <p:cNvSpPr/>
          <p:nvPr/>
        </p:nvSpPr>
        <p:spPr>
          <a:xfrm>
            <a:off x="5623896" y="2081864"/>
            <a:ext cx="2468946" cy="261610"/>
          </a:xfrm>
          <a:prstGeom prst="rect">
            <a:avLst/>
          </a:prstGeom>
        </p:spPr>
        <p:txBody>
          <a:bodyPr wrap="none">
            <a:spAutoFit/>
          </a:bodyPr>
          <a:lstStyle/>
          <a:p>
            <a:r>
              <a:rPr lang="en-US" sz="1100" dirty="0">
                <a:solidFill>
                  <a:srgbClr val="444444"/>
                </a:solidFill>
                <a:latin typeface="Verdana" panose="020B0604030504040204" pitchFamily="34" charset="0"/>
              </a:rPr>
              <a:t>Hydraulic and earth engineering</a:t>
            </a:r>
            <a:endParaRPr lang="en-US" sz="1100" dirty="0"/>
          </a:p>
        </p:txBody>
      </p:sp>
      <p:sp>
        <p:nvSpPr>
          <p:cNvPr id="12" name="Rectangle 11"/>
          <p:cNvSpPr/>
          <p:nvPr/>
        </p:nvSpPr>
        <p:spPr>
          <a:xfrm>
            <a:off x="5618927" y="2350866"/>
            <a:ext cx="2544286" cy="261610"/>
          </a:xfrm>
          <a:prstGeom prst="rect">
            <a:avLst/>
          </a:prstGeom>
        </p:spPr>
        <p:txBody>
          <a:bodyPr wrap="none">
            <a:spAutoFit/>
          </a:bodyPr>
          <a:lstStyle/>
          <a:p>
            <a:r>
              <a:rPr lang="en-US" sz="1100" dirty="0">
                <a:solidFill>
                  <a:srgbClr val="444444"/>
                </a:solidFill>
                <a:latin typeface="Verdana" panose="020B0604030504040204" pitchFamily="34" charset="0"/>
              </a:rPr>
              <a:t>Static structures (e.g., buildings)</a:t>
            </a:r>
            <a:endParaRPr lang="en-US" sz="1100" dirty="0"/>
          </a:p>
        </p:txBody>
      </p:sp>
      <p:sp>
        <p:nvSpPr>
          <p:cNvPr id="13" name="Rectangle 12"/>
          <p:cNvSpPr/>
          <p:nvPr/>
        </p:nvSpPr>
        <p:spPr>
          <a:xfrm>
            <a:off x="246770" y="205419"/>
            <a:ext cx="1770485" cy="461665"/>
          </a:xfrm>
          <a:prstGeom prst="rect">
            <a:avLst/>
          </a:prstGeom>
        </p:spPr>
        <p:txBody>
          <a:bodyPr wrap="none">
            <a:spAutoFit/>
          </a:bodyPr>
          <a:lstStyle/>
          <a:p>
            <a:r>
              <a:rPr lang="en-US" sz="2400" b="1" i="1" u="sng" dirty="0">
                <a:solidFill>
                  <a:srgbClr val="FF0000"/>
                </a:solidFill>
              </a:rPr>
              <a:t>My Interests</a:t>
            </a:r>
          </a:p>
        </p:txBody>
      </p:sp>
      <p:sp>
        <p:nvSpPr>
          <p:cNvPr id="14"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39669477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143500"/>
          </a:xfrm>
        </p:spPr>
        <p:txBody>
          <a:bodyPr/>
          <a:lstStyle/>
          <a:p>
            <a:r>
              <a:rPr lang="en-US" dirty="0" smtClean="0"/>
              <a:t>Let’s Pattern USPTO Patents</a:t>
            </a:r>
            <a:endParaRPr lang="en-US" dirty="0"/>
          </a:p>
        </p:txBody>
      </p:sp>
      <p:sp>
        <p:nvSpPr>
          <p:cNvPr id="4" name="Google Shape;774;p50"/>
          <p:cNvSpPr/>
          <p:nvPr/>
        </p:nvSpPr>
        <p:spPr>
          <a:xfrm>
            <a:off x="228600" y="399672"/>
            <a:ext cx="8686800" cy="4396386"/>
          </a:xfrm>
          <a:prstGeom prst="rect">
            <a:avLst/>
          </a:prstGeom>
          <a:noFill/>
          <a:ln w="127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23420431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8947" y="1531256"/>
            <a:ext cx="7339008" cy="804005"/>
          </a:xfrm>
        </p:spPr>
        <p:txBody>
          <a:bodyPr>
            <a:noAutofit/>
          </a:bodyPr>
          <a:lstStyle/>
          <a:p>
            <a:r>
              <a:rPr lang="en-US" sz="3600" dirty="0">
                <a:solidFill>
                  <a:srgbClr val="0070C0"/>
                </a:solidFill>
              </a:rPr>
              <a:t>M</a:t>
            </a:r>
            <a:r>
              <a:rPr lang="en-US" sz="3600" dirty="0" smtClean="0">
                <a:solidFill>
                  <a:srgbClr val="0070C0"/>
                </a:solidFill>
              </a:rPr>
              <a:t>ake an </a:t>
            </a:r>
            <a:r>
              <a:rPr lang="en-US" sz="3600" dirty="0" smtClean="0">
                <a:solidFill>
                  <a:srgbClr val="0070C0"/>
                </a:solidFill>
              </a:rPr>
              <a:t>App (SQL, </a:t>
            </a:r>
            <a:r>
              <a:rPr lang="en-US" sz="3600" dirty="0" err="1" smtClean="0">
                <a:solidFill>
                  <a:srgbClr val="0070C0"/>
                </a:solidFill>
              </a:rPr>
              <a:t>PowerApp</a:t>
            </a:r>
            <a:r>
              <a:rPr lang="en-US" sz="3600" dirty="0" smtClean="0">
                <a:solidFill>
                  <a:srgbClr val="0070C0"/>
                </a:solidFill>
              </a:rPr>
              <a:t>)</a:t>
            </a:r>
            <a:endParaRPr lang="en-US" sz="3600" dirty="0">
              <a:solidFill>
                <a:srgbClr val="0070C0"/>
              </a:solidFill>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19</a:t>
            </a:fld>
            <a:endParaRPr lang="en-US" dirty="0"/>
          </a:p>
        </p:txBody>
      </p:sp>
      <p:sp>
        <p:nvSpPr>
          <p:cNvPr id="3" name="Rectangle 2"/>
          <p:cNvSpPr/>
          <p:nvPr/>
        </p:nvSpPr>
        <p:spPr>
          <a:xfrm>
            <a:off x="1703832" y="3491669"/>
            <a:ext cx="2736362" cy="369332"/>
          </a:xfrm>
          <a:prstGeom prst="rect">
            <a:avLst/>
          </a:prstGeom>
        </p:spPr>
        <p:txBody>
          <a:bodyPr wrap="square">
            <a:spAutoFit/>
          </a:bodyPr>
          <a:lstStyle/>
          <a:p>
            <a:r>
              <a:rPr lang="en-US" dirty="0" smtClean="0"/>
              <a:t>Under </a:t>
            </a:r>
            <a:r>
              <a:rPr lang="en-US" dirty="0"/>
              <a:t>interested </a:t>
            </a:r>
            <a:r>
              <a:rPr lang="en-US" dirty="0" smtClean="0"/>
              <a:t>class:</a:t>
            </a:r>
            <a:endParaRPr lang="en-US" dirty="0"/>
          </a:p>
        </p:txBody>
      </p:sp>
      <p:sp>
        <p:nvSpPr>
          <p:cNvPr id="7" name="TextBox 6"/>
          <p:cNvSpPr txBox="1"/>
          <p:nvPr/>
        </p:nvSpPr>
        <p:spPr>
          <a:xfrm>
            <a:off x="2136648" y="2527798"/>
            <a:ext cx="4459224" cy="369332"/>
          </a:xfrm>
          <a:prstGeom prst="rect">
            <a:avLst/>
          </a:prstGeom>
          <a:noFill/>
        </p:spPr>
        <p:txBody>
          <a:bodyPr wrap="square" rtlCol="0">
            <a:spAutoFit/>
          </a:bodyPr>
          <a:lstStyle/>
          <a:p>
            <a:r>
              <a:rPr lang="en-US" dirty="0" smtClean="0">
                <a:solidFill>
                  <a:srgbClr val="FF0000"/>
                </a:solidFill>
              </a:rPr>
              <a:t>Are you applying for patent? Take your risk!</a:t>
            </a:r>
            <a:endParaRPr lang="en-US" dirty="0">
              <a:solidFill>
                <a:srgbClr val="FF0000"/>
              </a:solidFill>
            </a:endParaRPr>
          </a:p>
        </p:txBody>
      </p:sp>
      <p:sp>
        <p:nvSpPr>
          <p:cNvPr id="6" name="Rectangle 5"/>
          <p:cNvSpPr/>
          <p:nvPr/>
        </p:nvSpPr>
        <p:spPr>
          <a:xfrm>
            <a:off x="3550920" y="3868872"/>
            <a:ext cx="4572000" cy="646331"/>
          </a:xfrm>
          <a:prstGeom prst="rect">
            <a:avLst/>
          </a:prstGeom>
        </p:spPr>
        <p:txBody>
          <a:bodyPr>
            <a:spAutoFit/>
          </a:bodyPr>
          <a:lstStyle/>
          <a:p>
            <a:r>
              <a:rPr lang="en-US" dirty="0"/>
              <a:t>Would you afford the time cost? </a:t>
            </a:r>
          </a:p>
          <a:p>
            <a:r>
              <a:rPr lang="en-US" dirty="0"/>
              <a:t>Is your case likely to be patented? </a:t>
            </a:r>
            <a:endParaRPr lang="en-US" dirty="0"/>
          </a:p>
        </p:txBody>
      </p:sp>
      <p:sp>
        <p:nvSpPr>
          <p:cNvPr id="8" name="Rectangle 7"/>
          <p:cNvSpPr/>
          <p:nvPr/>
        </p:nvSpPr>
        <p:spPr>
          <a:xfrm>
            <a:off x="276288" y="144015"/>
            <a:ext cx="2527680" cy="461665"/>
          </a:xfrm>
          <a:prstGeom prst="rect">
            <a:avLst/>
          </a:prstGeom>
        </p:spPr>
        <p:txBody>
          <a:bodyPr wrap="none">
            <a:spAutoFit/>
          </a:bodyPr>
          <a:lstStyle/>
          <a:p>
            <a:r>
              <a:rPr lang="en-US" sz="2400" b="1" i="1" u="sng" dirty="0">
                <a:solidFill>
                  <a:srgbClr val="FF0000"/>
                </a:solidFill>
              </a:rPr>
              <a:t>One Step Further: </a:t>
            </a:r>
          </a:p>
        </p:txBody>
      </p:sp>
      <p:sp>
        <p:nvSpPr>
          <p:cNvPr id="9"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1197144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3079" y="1105870"/>
            <a:ext cx="7772400" cy="598869"/>
          </a:xfrm>
        </p:spPr>
        <p:txBody>
          <a:bodyPr>
            <a:noAutofit/>
          </a:bodyPr>
          <a:lstStyle/>
          <a:p>
            <a:r>
              <a:rPr lang="en-US" sz="2000" b="1" dirty="0" smtClean="0">
                <a:latin typeface="+mj-lt"/>
              </a:rPr>
              <a:t/>
            </a:r>
            <a:br>
              <a:rPr lang="en-US" sz="2000" b="1" dirty="0" smtClean="0">
                <a:latin typeface="+mj-lt"/>
              </a:rPr>
            </a:br>
            <a:r>
              <a:rPr lang="en-US" sz="2000" b="1" dirty="0" smtClean="0">
                <a:latin typeface="+mj-lt"/>
              </a:rPr>
              <a:t>Merge </a:t>
            </a:r>
            <a:r>
              <a:rPr lang="en-US" sz="2000" b="1" dirty="0" smtClean="0">
                <a:latin typeface="+mj-lt"/>
              </a:rPr>
              <a:t>filing period </a:t>
            </a:r>
            <a:r>
              <a:rPr lang="en-US" sz="2000" b="1" dirty="0" err="1" smtClean="0">
                <a:latin typeface="+mj-lt"/>
              </a:rPr>
              <a:t>DataFrame</a:t>
            </a:r>
            <a:r>
              <a:rPr lang="en-US" sz="2000" b="1" dirty="0" smtClean="0">
                <a:latin typeface="+mj-lt"/>
              </a:rPr>
              <a:t> with patented rate </a:t>
            </a:r>
            <a:r>
              <a:rPr lang="en-US" sz="2000" b="1" dirty="0" err="1" smtClean="0">
                <a:latin typeface="+mj-lt"/>
              </a:rPr>
              <a:t>DataFrame</a:t>
            </a:r>
            <a:endParaRPr lang="en-US" sz="2000" b="1" dirty="0">
              <a:latin typeface="+mj-lt"/>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20</a:t>
            </a:fld>
            <a:endParaRPr lang="en-US" dirty="0"/>
          </a:p>
        </p:txBody>
      </p:sp>
      <p:pic>
        <p:nvPicPr>
          <p:cNvPr id="5" name="Picture 4"/>
          <p:cNvPicPr>
            <a:picLocks noChangeAspect="1"/>
          </p:cNvPicPr>
          <p:nvPr/>
        </p:nvPicPr>
        <p:blipFill>
          <a:blip r:embed="rId3"/>
          <a:stretch>
            <a:fillRect/>
          </a:stretch>
        </p:blipFill>
        <p:spPr>
          <a:xfrm>
            <a:off x="865555" y="2255520"/>
            <a:ext cx="7679924" cy="1689800"/>
          </a:xfrm>
          <a:prstGeom prst="rect">
            <a:avLst/>
          </a:prstGeom>
        </p:spPr>
      </p:pic>
      <p:sp>
        <p:nvSpPr>
          <p:cNvPr id="6" name="Rectangle 5"/>
          <p:cNvSpPr/>
          <p:nvPr/>
        </p:nvSpPr>
        <p:spPr>
          <a:xfrm>
            <a:off x="246770" y="205419"/>
            <a:ext cx="1766317" cy="461665"/>
          </a:xfrm>
          <a:prstGeom prst="rect">
            <a:avLst/>
          </a:prstGeom>
        </p:spPr>
        <p:txBody>
          <a:bodyPr wrap="none">
            <a:spAutoFit/>
          </a:bodyPr>
          <a:lstStyle/>
          <a:p>
            <a:r>
              <a:rPr lang="en-US" sz="2400" b="1" i="1" u="sng" dirty="0">
                <a:solidFill>
                  <a:srgbClr val="FF0000"/>
                </a:solidFill>
              </a:rPr>
              <a:t>Hamlet </a:t>
            </a:r>
            <a:r>
              <a:rPr lang="en-US" sz="2400" b="1" i="1" u="sng" dirty="0" smtClean="0">
                <a:solidFill>
                  <a:srgbClr val="FF0000"/>
                </a:solidFill>
              </a:rPr>
              <a:t> App</a:t>
            </a:r>
            <a:endParaRPr lang="en-US" sz="2400" b="1" i="1" u="sng" dirty="0">
              <a:solidFill>
                <a:srgbClr val="FF0000"/>
              </a:solidFill>
            </a:endParaRPr>
          </a:p>
        </p:txBody>
      </p:sp>
      <p:sp>
        <p:nvSpPr>
          <p:cNvPr id="7"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40614657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21</a:t>
            </a:fld>
            <a:endParaRPr lang="en-US" dirty="0"/>
          </a:p>
        </p:txBody>
      </p:sp>
      <p:pic>
        <p:nvPicPr>
          <p:cNvPr id="7" name="Picture 6"/>
          <p:cNvPicPr>
            <a:picLocks noChangeAspect="1"/>
          </p:cNvPicPr>
          <p:nvPr/>
        </p:nvPicPr>
        <p:blipFill>
          <a:blip r:embed="rId2"/>
          <a:stretch>
            <a:fillRect/>
          </a:stretch>
        </p:blipFill>
        <p:spPr>
          <a:xfrm>
            <a:off x="5334000" y="1074065"/>
            <a:ext cx="3810000" cy="2571750"/>
          </a:xfrm>
          <a:prstGeom prst="rect">
            <a:avLst/>
          </a:prstGeom>
        </p:spPr>
      </p:pic>
      <p:sp>
        <p:nvSpPr>
          <p:cNvPr id="9" name="Rectangle 8"/>
          <p:cNvSpPr/>
          <p:nvPr/>
        </p:nvSpPr>
        <p:spPr>
          <a:xfrm>
            <a:off x="378372" y="678760"/>
            <a:ext cx="4690242" cy="1169551"/>
          </a:xfrm>
          <a:prstGeom prst="rect">
            <a:avLst/>
          </a:prstGeom>
        </p:spPr>
        <p:txBody>
          <a:bodyPr wrap="square">
            <a:spAutoFit/>
          </a:bodyPr>
          <a:lstStyle/>
          <a:p>
            <a:r>
              <a:rPr lang="en-US" sz="1400" dirty="0" smtClean="0"/>
              <a:t>Small entity </a:t>
            </a:r>
            <a:endParaRPr lang="en-US" sz="1400" dirty="0"/>
          </a:p>
          <a:p>
            <a:pPr marL="285750" indent="-285750">
              <a:buFont typeface="Arial" panose="020B0604020202020204" pitchFamily="34" charset="0"/>
              <a:buChar char="•"/>
            </a:pPr>
            <a:r>
              <a:rPr lang="en-US" sz="1400" dirty="0" smtClean="0"/>
              <a:t>typically </a:t>
            </a:r>
            <a:r>
              <a:rPr lang="en-US" sz="1400" dirty="0"/>
              <a:t>a nonprofit organization or a company with fewer than 500 </a:t>
            </a:r>
            <a:r>
              <a:rPr lang="en-US" sz="1400" dirty="0" smtClean="0"/>
              <a:t>employees</a:t>
            </a:r>
            <a:endParaRPr lang="en-US" sz="1400" dirty="0"/>
          </a:p>
          <a:p>
            <a:pPr marL="285750" indent="-285750">
              <a:buFont typeface="Arial" panose="020B0604020202020204" pitchFamily="34" charset="0"/>
              <a:buChar char="•"/>
            </a:pPr>
            <a:r>
              <a:rPr lang="en-US" sz="1400" dirty="0"/>
              <a:t>entitles the applicant to a 50 percent discount on most fee payments to USPTO.</a:t>
            </a:r>
          </a:p>
        </p:txBody>
      </p:sp>
      <p:sp>
        <p:nvSpPr>
          <p:cNvPr id="10" name="Rectangle 9"/>
          <p:cNvSpPr/>
          <p:nvPr/>
        </p:nvSpPr>
        <p:spPr>
          <a:xfrm>
            <a:off x="378372" y="1958828"/>
            <a:ext cx="5076497" cy="2031325"/>
          </a:xfrm>
          <a:prstGeom prst="rect">
            <a:avLst/>
          </a:prstGeom>
        </p:spPr>
        <p:txBody>
          <a:bodyPr wrap="square">
            <a:spAutoFit/>
          </a:bodyPr>
          <a:lstStyle/>
          <a:p>
            <a:r>
              <a:rPr lang="en-US" sz="1400" dirty="0"/>
              <a:t>micro </a:t>
            </a:r>
            <a:r>
              <a:rPr lang="en-US" sz="1400" dirty="0" smtClean="0"/>
              <a:t>entity</a:t>
            </a:r>
          </a:p>
          <a:p>
            <a:pPr marL="285750" indent="-285750">
              <a:buFont typeface="Arial" panose="020B0604020202020204" pitchFamily="34" charset="0"/>
              <a:buChar char="•"/>
            </a:pPr>
            <a:r>
              <a:rPr lang="en-US" sz="1400" dirty="0"/>
              <a:t>Qualify as a USPTO-defined small entity, </a:t>
            </a:r>
          </a:p>
          <a:p>
            <a:pPr marL="285750" indent="-285750">
              <a:buFont typeface="Arial" panose="020B0604020202020204" pitchFamily="34" charset="0"/>
              <a:buChar char="•"/>
            </a:pPr>
            <a:r>
              <a:rPr lang="en-US" sz="1400" dirty="0" smtClean="0"/>
              <a:t>Not </a:t>
            </a:r>
            <a:r>
              <a:rPr lang="en-US" sz="1400" dirty="0"/>
              <a:t>be named on more than four previously filed applications, </a:t>
            </a:r>
          </a:p>
          <a:p>
            <a:pPr marL="285750" indent="-285750">
              <a:buFont typeface="Arial" panose="020B0604020202020204" pitchFamily="34" charset="0"/>
              <a:buChar char="•"/>
            </a:pPr>
            <a:r>
              <a:rPr lang="en-US" sz="1400" dirty="0" smtClean="0"/>
              <a:t>Not </a:t>
            </a:r>
            <a:r>
              <a:rPr lang="en-US" sz="1400" dirty="0"/>
              <a:t>have a gross income more than three times the median household income from the previous </a:t>
            </a:r>
            <a:r>
              <a:rPr lang="en-US" sz="1400" dirty="0" smtClean="0"/>
              <a:t>year</a:t>
            </a:r>
            <a:endParaRPr lang="en-US" sz="1400" dirty="0"/>
          </a:p>
          <a:p>
            <a:pPr marL="285750" indent="-285750">
              <a:buFont typeface="Arial" panose="020B0604020202020204" pitchFamily="34" charset="0"/>
              <a:buChar char="•"/>
            </a:pPr>
            <a:r>
              <a:rPr lang="en-US" sz="1400" dirty="0" smtClean="0"/>
              <a:t>Not </a:t>
            </a:r>
            <a:r>
              <a:rPr lang="en-US" sz="1400" dirty="0"/>
              <a:t>be under any obligation to assign, grant, or convey a license or other ownership to another </a:t>
            </a:r>
            <a:r>
              <a:rPr lang="en-US" sz="1400" dirty="0" smtClean="0"/>
              <a:t>entity </a:t>
            </a:r>
            <a:r>
              <a:rPr lang="en-US" sz="1400" dirty="0"/>
              <a:t>that does not meet the micro entity requirements </a:t>
            </a:r>
            <a:r>
              <a:rPr lang="en-US" sz="1400" dirty="0" smtClean="0"/>
              <a:t>above entitles </a:t>
            </a:r>
            <a:r>
              <a:rPr lang="en-US" sz="1400" dirty="0"/>
              <a:t>the applicant to a 75 percent discount </a:t>
            </a:r>
          </a:p>
        </p:txBody>
      </p:sp>
      <p:sp>
        <p:nvSpPr>
          <p:cNvPr id="11" name="Rectangle 10"/>
          <p:cNvSpPr/>
          <p:nvPr/>
        </p:nvSpPr>
        <p:spPr>
          <a:xfrm>
            <a:off x="283779" y="4397931"/>
            <a:ext cx="9435661" cy="369332"/>
          </a:xfrm>
          <a:prstGeom prst="rect">
            <a:avLst/>
          </a:prstGeom>
        </p:spPr>
        <p:txBody>
          <a:bodyPr wrap="square">
            <a:spAutoFit/>
          </a:bodyPr>
          <a:lstStyle/>
          <a:p>
            <a:r>
              <a:rPr lang="en-US" dirty="0"/>
              <a:t>https://www.uspto.gov/learning-and-resources/fees-and-payment/uspto-fee-schedule</a:t>
            </a:r>
          </a:p>
        </p:txBody>
      </p:sp>
      <p:sp>
        <p:nvSpPr>
          <p:cNvPr id="8" name="Rectangle 7"/>
          <p:cNvSpPr/>
          <p:nvPr/>
        </p:nvSpPr>
        <p:spPr>
          <a:xfrm>
            <a:off x="129698" y="91116"/>
            <a:ext cx="6928387" cy="461665"/>
          </a:xfrm>
          <a:prstGeom prst="rect">
            <a:avLst/>
          </a:prstGeom>
        </p:spPr>
        <p:txBody>
          <a:bodyPr wrap="square">
            <a:spAutoFit/>
          </a:bodyPr>
          <a:lstStyle/>
          <a:p>
            <a:r>
              <a:rPr lang="en-US" sz="2400" b="1" i="1" u="sng" dirty="0" smtClean="0">
                <a:solidFill>
                  <a:srgbClr val="FF0000"/>
                </a:solidFill>
              </a:rPr>
              <a:t>Are you a small entity applying for patent? </a:t>
            </a:r>
            <a:endParaRPr lang="en-US" sz="2400" b="1" i="1" u="sng" dirty="0">
              <a:solidFill>
                <a:srgbClr val="FF0000"/>
              </a:solidFill>
            </a:endParaRPr>
          </a:p>
        </p:txBody>
      </p:sp>
      <p:sp>
        <p:nvSpPr>
          <p:cNvPr id="12"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6500846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b="1" dirty="0" smtClean="0">
                <a:latin typeface="+mj-lt"/>
                <a:ea typeface="Calibri"/>
                <a:cs typeface="Calibri"/>
                <a:sym typeface="Calibri"/>
              </a:rPr>
              <a:t>attorney_agent</a:t>
            </a:r>
            <a:endParaRPr lang="en-US" sz="4000" b="1" dirty="0">
              <a:latin typeface="+mj-lt"/>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22</a:t>
            </a:fld>
            <a:endParaRPr lang="en-US" dirty="0"/>
          </a:p>
        </p:txBody>
      </p:sp>
      <p:sp>
        <p:nvSpPr>
          <p:cNvPr id="5" name="Title 1"/>
          <p:cNvSpPr txBox="1">
            <a:spLocks/>
          </p:cNvSpPr>
          <p:nvPr/>
        </p:nvSpPr>
        <p:spPr>
          <a:xfrm>
            <a:off x="66932" y="4823898"/>
            <a:ext cx="1237735" cy="3013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latin typeface="+mn-lt"/>
                <a:ea typeface="Calibri"/>
                <a:cs typeface="Calibri"/>
                <a:sym typeface="Calibri"/>
              </a:rPr>
              <a:t>attorney_agent</a:t>
            </a:r>
            <a:endParaRPr lang="en-US" sz="1000" dirty="0">
              <a:latin typeface="+mn-lt"/>
            </a:endParaRPr>
          </a:p>
        </p:txBody>
      </p:sp>
    </p:spTree>
    <p:extLst>
      <p:ext uri="{BB962C8B-B14F-4D97-AF65-F5344CB8AC3E}">
        <p14:creationId xmlns:p14="http://schemas.microsoft.com/office/powerpoint/2010/main" val="35119075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23</a:t>
            </a:fld>
            <a:endParaRPr lang="en-US" dirty="0"/>
          </a:p>
        </p:txBody>
      </p:sp>
      <p:pic>
        <p:nvPicPr>
          <p:cNvPr id="7" name="Picture 6"/>
          <p:cNvPicPr>
            <a:picLocks noChangeAspect="1"/>
          </p:cNvPicPr>
          <p:nvPr/>
        </p:nvPicPr>
        <p:blipFill>
          <a:blip r:embed="rId3"/>
          <a:stretch>
            <a:fillRect/>
          </a:stretch>
        </p:blipFill>
        <p:spPr>
          <a:xfrm>
            <a:off x="785811" y="761973"/>
            <a:ext cx="7115175" cy="3067050"/>
          </a:xfrm>
          <a:prstGeom prst="rect">
            <a:avLst/>
          </a:prstGeom>
        </p:spPr>
      </p:pic>
      <p:sp>
        <p:nvSpPr>
          <p:cNvPr id="2" name="Rectangle 1"/>
          <p:cNvSpPr/>
          <p:nvPr/>
        </p:nvSpPr>
        <p:spPr>
          <a:xfrm>
            <a:off x="785811" y="4111016"/>
            <a:ext cx="6696333" cy="246221"/>
          </a:xfrm>
          <a:prstGeom prst="rect">
            <a:avLst/>
          </a:prstGeom>
        </p:spPr>
        <p:txBody>
          <a:bodyPr wrap="square">
            <a:spAutoFit/>
          </a:bodyPr>
          <a:lstStyle/>
          <a:p>
            <a:r>
              <a:rPr lang="en-US" sz="1000" dirty="0">
                <a:solidFill>
                  <a:srgbClr val="0070C0"/>
                </a:solidFill>
              </a:rPr>
              <a:t>.groupby(['</a:t>
            </a:r>
            <a:r>
              <a:rPr lang="en-US" sz="1000" dirty="0" err="1">
                <a:solidFill>
                  <a:srgbClr val="0070C0"/>
                </a:solidFill>
              </a:rPr>
              <a:t>atty_registration_number</a:t>
            </a:r>
            <a:r>
              <a:rPr lang="en-US" sz="1000" dirty="0">
                <a:solidFill>
                  <a:srgbClr val="0070C0"/>
                </a:solidFill>
              </a:rPr>
              <a:t>']).count().</a:t>
            </a:r>
            <a:r>
              <a:rPr lang="en-US" sz="1000" dirty="0" err="1">
                <a:solidFill>
                  <a:srgbClr val="0070C0"/>
                </a:solidFill>
              </a:rPr>
              <a:t>sort_values</a:t>
            </a:r>
            <a:r>
              <a:rPr lang="en-US" sz="1000" dirty="0">
                <a:solidFill>
                  <a:srgbClr val="0070C0"/>
                </a:solidFill>
              </a:rPr>
              <a:t>(['</a:t>
            </a:r>
            <a:r>
              <a:rPr lang="en-US" sz="1000" dirty="0" err="1">
                <a:solidFill>
                  <a:srgbClr val="0070C0"/>
                </a:solidFill>
              </a:rPr>
              <a:t>application_number</a:t>
            </a:r>
            <a:r>
              <a:rPr lang="en-US" sz="1000" dirty="0">
                <a:solidFill>
                  <a:srgbClr val="0070C0"/>
                </a:solidFill>
              </a:rPr>
              <a:t>'], ascending = False).head(10)</a:t>
            </a:r>
          </a:p>
        </p:txBody>
      </p:sp>
      <p:sp>
        <p:nvSpPr>
          <p:cNvPr id="8" name="Title 1"/>
          <p:cNvSpPr txBox="1">
            <a:spLocks/>
          </p:cNvSpPr>
          <p:nvPr/>
        </p:nvSpPr>
        <p:spPr>
          <a:xfrm>
            <a:off x="66932" y="4823898"/>
            <a:ext cx="1237735" cy="3013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latin typeface="+mn-lt"/>
                <a:ea typeface="Calibri"/>
                <a:cs typeface="Calibri"/>
                <a:sym typeface="Calibri"/>
              </a:rPr>
              <a:t>attorney_agent</a:t>
            </a:r>
            <a:endParaRPr lang="en-US" sz="1000" dirty="0">
              <a:latin typeface="+mn-lt"/>
            </a:endParaRPr>
          </a:p>
        </p:txBody>
      </p:sp>
      <p:sp>
        <p:nvSpPr>
          <p:cNvPr id="10" name="Rectangle 9"/>
          <p:cNvSpPr/>
          <p:nvPr/>
        </p:nvSpPr>
        <p:spPr>
          <a:xfrm>
            <a:off x="234711" y="185636"/>
            <a:ext cx="3549986" cy="369332"/>
          </a:xfrm>
          <a:prstGeom prst="rect">
            <a:avLst/>
          </a:prstGeom>
        </p:spPr>
        <p:txBody>
          <a:bodyPr wrap="square">
            <a:spAutoFit/>
          </a:bodyPr>
          <a:lstStyle/>
          <a:p>
            <a:r>
              <a:rPr lang="en-US" b="1" i="1" u="sng" dirty="0" smtClean="0">
                <a:solidFill>
                  <a:srgbClr val="FF0000"/>
                </a:solidFill>
              </a:rPr>
              <a:t>Meet the top richest attorneys</a:t>
            </a:r>
            <a:endParaRPr lang="en-US" b="1" i="1" u="sng" dirty="0">
              <a:solidFill>
                <a:srgbClr val="FF0000"/>
              </a:solidFill>
            </a:endParaRPr>
          </a:p>
        </p:txBody>
      </p:sp>
    </p:spTree>
    <p:extLst>
      <p:ext uri="{BB962C8B-B14F-4D97-AF65-F5344CB8AC3E}">
        <p14:creationId xmlns:p14="http://schemas.microsoft.com/office/powerpoint/2010/main" val="24997934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24</a:t>
            </a:fld>
            <a:endParaRPr lang="en-US" dirty="0"/>
          </a:p>
        </p:txBody>
      </p:sp>
      <p:pic>
        <p:nvPicPr>
          <p:cNvPr id="5" name="Picture 4"/>
          <p:cNvPicPr>
            <a:picLocks noChangeAspect="1"/>
          </p:cNvPicPr>
          <p:nvPr/>
        </p:nvPicPr>
        <p:blipFill>
          <a:blip r:embed="rId3"/>
          <a:stretch>
            <a:fillRect/>
          </a:stretch>
        </p:blipFill>
        <p:spPr>
          <a:xfrm>
            <a:off x="147895" y="159872"/>
            <a:ext cx="3414419" cy="1763521"/>
          </a:xfrm>
          <a:prstGeom prst="rect">
            <a:avLst/>
          </a:prstGeom>
        </p:spPr>
      </p:pic>
      <p:pic>
        <p:nvPicPr>
          <p:cNvPr id="6" name="Picture 5"/>
          <p:cNvPicPr>
            <a:picLocks noChangeAspect="1"/>
          </p:cNvPicPr>
          <p:nvPr/>
        </p:nvPicPr>
        <p:blipFill>
          <a:blip r:embed="rId4"/>
          <a:stretch>
            <a:fillRect/>
          </a:stretch>
        </p:blipFill>
        <p:spPr>
          <a:xfrm>
            <a:off x="2646938" y="819098"/>
            <a:ext cx="2929764" cy="1646140"/>
          </a:xfrm>
          <a:prstGeom prst="rect">
            <a:avLst/>
          </a:prstGeom>
        </p:spPr>
      </p:pic>
      <p:pic>
        <p:nvPicPr>
          <p:cNvPr id="7" name="Picture 6"/>
          <p:cNvPicPr>
            <a:picLocks noChangeAspect="1"/>
          </p:cNvPicPr>
          <p:nvPr/>
        </p:nvPicPr>
        <p:blipFill>
          <a:blip r:embed="rId5"/>
          <a:stretch>
            <a:fillRect/>
          </a:stretch>
        </p:blipFill>
        <p:spPr>
          <a:xfrm>
            <a:off x="147896" y="2278067"/>
            <a:ext cx="3326266" cy="1591261"/>
          </a:xfrm>
          <a:prstGeom prst="rect">
            <a:avLst/>
          </a:prstGeom>
        </p:spPr>
      </p:pic>
      <p:pic>
        <p:nvPicPr>
          <p:cNvPr id="8" name="Picture 7"/>
          <p:cNvPicPr>
            <a:picLocks noChangeAspect="1"/>
          </p:cNvPicPr>
          <p:nvPr/>
        </p:nvPicPr>
        <p:blipFill>
          <a:blip r:embed="rId6"/>
          <a:stretch>
            <a:fillRect/>
          </a:stretch>
        </p:blipFill>
        <p:spPr>
          <a:xfrm>
            <a:off x="2152275" y="3024178"/>
            <a:ext cx="3399439" cy="1690299"/>
          </a:xfrm>
          <a:prstGeom prst="rect">
            <a:avLst/>
          </a:prstGeom>
        </p:spPr>
      </p:pic>
      <p:pic>
        <p:nvPicPr>
          <p:cNvPr id="9" name="Picture 8"/>
          <p:cNvPicPr>
            <a:picLocks noChangeAspect="1"/>
          </p:cNvPicPr>
          <p:nvPr/>
        </p:nvPicPr>
        <p:blipFill>
          <a:blip r:embed="rId7"/>
          <a:stretch>
            <a:fillRect/>
          </a:stretch>
        </p:blipFill>
        <p:spPr>
          <a:xfrm>
            <a:off x="5243579" y="2352187"/>
            <a:ext cx="3565113" cy="1674359"/>
          </a:xfrm>
          <a:prstGeom prst="rect">
            <a:avLst/>
          </a:prstGeom>
        </p:spPr>
      </p:pic>
      <p:sp>
        <p:nvSpPr>
          <p:cNvPr id="10" name="TextBox 9"/>
          <p:cNvSpPr txBox="1"/>
          <p:nvPr/>
        </p:nvSpPr>
        <p:spPr>
          <a:xfrm>
            <a:off x="5551714" y="489857"/>
            <a:ext cx="3316389" cy="1754326"/>
          </a:xfrm>
          <a:prstGeom prst="rect">
            <a:avLst/>
          </a:prstGeom>
          <a:noFill/>
        </p:spPr>
        <p:txBody>
          <a:bodyPr wrap="square" rtlCol="0">
            <a:spAutoFit/>
          </a:bodyPr>
          <a:lstStyle/>
          <a:p>
            <a:r>
              <a:rPr lang="en-US" i="1" dirty="0" smtClean="0">
                <a:solidFill>
                  <a:srgbClr val="FF0000"/>
                </a:solidFill>
                <a:effectLst>
                  <a:outerShdw blurRad="38100" dist="38100" dir="2700000" algn="tl">
                    <a:srgbClr val="000000">
                      <a:alpha val="43137"/>
                    </a:srgbClr>
                  </a:outerShdw>
                </a:effectLst>
              </a:rPr>
              <a:t>Find any common features of the top </a:t>
            </a:r>
            <a:r>
              <a:rPr lang="en-US" i="1" dirty="0">
                <a:solidFill>
                  <a:srgbClr val="FF0000"/>
                </a:solidFill>
                <a:effectLst>
                  <a:outerShdw blurRad="38100" dist="38100" dir="2700000" algn="tl">
                    <a:srgbClr val="000000">
                      <a:alpha val="43137"/>
                    </a:srgbClr>
                  </a:outerShdw>
                </a:effectLst>
              </a:rPr>
              <a:t>richest </a:t>
            </a:r>
            <a:r>
              <a:rPr lang="en-US" i="1" dirty="0" smtClean="0">
                <a:solidFill>
                  <a:srgbClr val="FF0000"/>
                </a:solidFill>
                <a:effectLst>
                  <a:outerShdw blurRad="38100" dist="38100" dir="2700000" algn="tl">
                    <a:srgbClr val="000000">
                      <a:alpha val="43137"/>
                    </a:srgbClr>
                  </a:outerShdw>
                </a:effectLst>
              </a:rPr>
              <a:t>attorneys across all USPTO ??</a:t>
            </a:r>
            <a:endParaRPr lang="en-US" i="1" dirty="0">
              <a:solidFill>
                <a:srgbClr val="FF0000"/>
              </a:solidFill>
              <a:effectLst>
                <a:outerShdw blurRad="38100" dist="38100" dir="2700000" algn="tl">
                  <a:srgbClr val="000000">
                    <a:alpha val="43137"/>
                  </a:srgbClr>
                </a:outerShdw>
              </a:effectLst>
            </a:endParaRPr>
          </a:p>
          <a:p>
            <a:endParaRPr lang="en-US" i="1" dirty="0" smtClean="0">
              <a:solidFill>
                <a:srgbClr val="FF0000"/>
              </a:solidFill>
              <a:effectLst>
                <a:outerShdw blurRad="38100" dist="38100" dir="2700000" algn="tl">
                  <a:srgbClr val="000000">
                    <a:alpha val="43137"/>
                  </a:srgbClr>
                </a:outerShdw>
              </a:effectLst>
            </a:endParaRPr>
          </a:p>
          <a:p>
            <a:endParaRPr lang="en-US" i="1" dirty="0">
              <a:solidFill>
                <a:srgbClr val="FF0000"/>
              </a:solidFill>
              <a:effectLst>
                <a:outerShdw blurRad="38100" dist="38100" dir="2700000" algn="tl">
                  <a:srgbClr val="000000">
                    <a:alpha val="43137"/>
                  </a:srgbClr>
                </a:outerShdw>
              </a:effectLst>
            </a:endParaRPr>
          </a:p>
          <a:p>
            <a:r>
              <a:rPr lang="en-US" i="1" dirty="0" smtClean="0">
                <a:solidFill>
                  <a:srgbClr val="FF0000"/>
                </a:solidFill>
                <a:effectLst>
                  <a:outerShdw blurRad="38100" dist="38100" dir="2700000" algn="tl">
                    <a:srgbClr val="000000">
                      <a:alpha val="43137"/>
                    </a:srgbClr>
                  </a:outerShdw>
                </a:effectLst>
              </a:rPr>
              <a:t>How about their successful rate?</a:t>
            </a:r>
            <a:endParaRPr lang="en-US" i="1" dirty="0">
              <a:solidFill>
                <a:srgbClr val="FF0000"/>
              </a:solidFill>
              <a:effectLst>
                <a:outerShdw blurRad="38100" dist="38100" dir="2700000" algn="tl">
                  <a:srgbClr val="000000">
                    <a:alpha val="43137"/>
                  </a:srgbClr>
                </a:outerShdw>
              </a:effectLst>
            </a:endParaRPr>
          </a:p>
        </p:txBody>
      </p:sp>
      <p:sp>
        <p:nvSpPr>
          <p:cNvPr id="11" name="Rectangle 10"/>
          <p:cNvSpPr/>
          <p:nvPr/>
        </p:nvSpPr>
        <p:spPr>
          <a:xfrm>
            <a:off x="5883330" y="4323811"/>
            <a:ext cx="2488182" cy="261610"/>
          </a:xfrm>
          <a:prstGeom prst="rect">
            <a:avLst/>
          </a:prstGeom>
        </p:spPr>
        <p:txBody>
          <a:bodyPr wrap="none">
            <a:spAutoFit/>
          </a:bodyPr>
          <a:lstStyle/>
          <a:p>
            <a:r>
              <a:rPr lang="en-US" sz="1100" dirty="0" smtClean="0"/>
              <a:t>Picture source-https</a:t>
            </a:r>
            <a:r>
              <a:rPr lang="en-US" sz="1100" dirty="0"/>
              <a:t>://www.oblon.com/</a:t>
            </a:r>
          </a:p>
        </p:txBody>
      </p:sp>
      <p:sp>
        <p:nvSpPr>
          <p:cNvPr id="12" name="Title 1"/>
          <p:cNvSpPr txBox="1">
            <a:spLocks/>
          </p:cNvSpPr>
          <p:nvPr/>
        </p:nvSpPr>
        <p:spPr>
          <a:xfrm>
            <a:off x="66932" y="4823898"/>
            <a:ext cx="1237735" cy="3013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latin typeface="+mn-lt"/>
                <a:ea typeface="Calibri"/>
                <a:cs typeface="Calibri"/>
                <a:sym typeface="Calibri"/>
              </a:rPr>
              <a:t>attorney_agent</a:t>
            </a:r>
            <a:endParaRPr lang="en-US" sz="1000" dirty="0">
              <a:latin typeface="+mn-lt"/>
            </a:endParaRPr>
          </a:p>
        </p:txBody>
      </p:sp>
    </p:spTree>
    <p:extLst>
      <p:ext uri="{BB962C8B-B14F-4D97-AF65-F5344CB8AC3E}">
        <p14:creationId xmlns:p14="http://schemas.microsoft.com/office/powerpoint/2010/main" val="18499393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25</a:t>
            </a:fld>
            <a:endParaRPr lang="en-US" dirty="0"/>
          </a:p>
        </p:txBody>
      </p:sp>
      <p:pic>
        <p:nvPicPr>
          <p:cNvPr id="5" name="Picture 4"/>
          <p:cNvPicPr>
            <a:picLocks noChangeAspect="1"/>
          </p:cNvPicPr>
          <p:nvPr/>
        </p:nvPicPr>
        <p:blipFill>
          <a:blip r:embed="rId2"/>
          <a:stretch>
            <a:fillRect/>
          </a:stretch>
        </p:blipFill>
        <p:spPr>
          <a:xfrm>
            <a:off x="147895" y="159872"/>
            <a:ext cx="3414419" cy="1763521"/>
          </a:xfrm>
          <a:prstGeom prst="rect">
            <a:avLst/>
          </a:prstGeom>
        </p:spPr>
      </p:pic>
      <p:pic>
        <p:nvPicPr>
          <p:cNvPr id="6" name="Picture 5"/>
          <p:cNvPicPr>
            <a:picLocks noChangeAspect="1"/>
          </p:cNvPicPr>
          <p:nvPr/>
        </p:nvPicPr>
        <p:blipFill>
          <a:blip r:embed="rId3"/>
          <a:stretch>
            <a:fillRect/>
          </a:stretch>
        </p:blipFill>
        <p:spPr>
          <a:xfrm>
            <a:off x="2646938" y="819098"/>
            <a:ext cx="2929764" cy="1646140"/>
          </a:xfrm>
          <a:prstGeom prst="rect">
            <a:avLst/>
          </a:prstGeom>
        </p:spPr>
      </p:pic>
      <p:pic>
        <p:nvPicPr>
          <p:cNvPr id="7" name="Picture 6"/>
          <p:cNvPicPr>
            <a:picLocks noChangeAspect="1"/>
          </p:cNvPicPr>
          <p:nvPr/>
        </p:nvPicPr>
        <p:blipFill>
          <a:blip r:embed="rId4"/>
          <a:stretch>
            <a:fillRect/>
          </a:stretch>
        </p:blipFill>
        <p:spPr>
          <a:xfrm>
            <a:off x="147896" y="2278067"/>
            <a:ext cx="3326266" cy="1591261"/>
          </a:xfrm>
          <a:prstGeom prst="rect">
            <a:avLst/>
          </a:prstGeom>
        </p:spPr>
      </p:pic>
      <p:pic>
        <p:nvPicPr>
          <p:cNvPr id="8" name="Picture 7"/>
          <p:cNvPicPr>
            <a:picLocks noChangeAspect="1"/>
          </p:cNvPicPr>
          <p:nvPr/>
        </p:nvPicPr>
        <p:blipFill>
          <a:blip r:embed="rId5"/>
          <a:stretch>
            <a:fillRect/>
          </a:stretch>
        </p:blipFill>
        <p:spPr>
          <a:xfrm>
            <a:off x="2152275" y="3024178"/>
            <a:ext cx="3399439" cy="1690299"/>
          </a:xfrm>
          <a:prstGeom prst="rect">
            <a:avLst/>
          </a:prstGeom>
        </p:spPr>
      </p:pic>
      <p:pic>
        <p:nvPicPr>
          <p:cNvPr id="9" name="Picture 8"/>
          <p:cNvPicPr>
            <a:picLocks noChangeAspect="1"/>
          </p:cNvPicPr>
          <p:nvPr/>
        </p:nvPicPr>
        <p:blipFill>
          <a:blip r:embed="rId6"/>
          <a:stretch>
            <a:fillRect/>
          </a:stretch>
        </p:blipFill>
        <p:spPr>
          <a:xfrm>
            <a:off x="5243579" y="2352187"/>
            <a:ext cx="3565113" cy="1674359"/>
          </a:xfrm>
          <a:prstGeom prst="rect">
            <a:avLst/>
          </a:prstGeom>
        </p:spPr>
      </p:pic>
      <p:sp>
        <p:nvSpPr>
          <p:cNvPr id="10" name="TextBox 9"/>
          <p:cNvSpPr txBox="1"/>
          <p:nvPr/>
        </p:nvSpPr>
        <p:spPr>
          <a:xfrm>
            <a:off x="5551714" y="489857"/>
            <a:ext cx="3316389" cy="1754326"/>
          </a:xfrm>
          <a:prstGeom prst="rect">
            <a:avLst/>
          </a:prstGeom>
          <a:noFill/>
        </p:spPr>
        <p:txBody>
          <a:bodyPr wrap="square" rtlCol="0">
            <a:spAutoFit/>
          </a:bodyPr>
          <a:lstStyle/>
          <a:p>
            <a:r>
              <a:rPr lang="en-US" i="1" dirty="0" smtClean="0">
                <a:solidFill>
                  <a:srgbClr val="FF0000"/>
                </a:solidFill>
                <a:effectLst>
                  <a:outerShdw blurRad="38100" dist="38100" dir="2700000" algn="tl">
                    <a:srgbClr val="000000">
                      <a:alpha val="43137"/>
                    </a:srgbClr>
                  </a:outerShdw>
                </a:effectLst>
              </a:rPr>
              <a:t>Find any common features of the top </a:t>
            </a:r>
            <a:r>
              <a:rPr lang="en-US" i="1" dirty="0">
                <a:solidFill>
                  <a:srgbClr val="FF0000"/>
                </a:solidFill>
                <a:effectLst>
                  <a:outerShdw blurRad="38100" dist="38100" dir="2700000" algn="tl">
                    <a:srgbClr val="000000">
                      <a:alpha val="43137"/>
                    </a:srgbClr>
                  </a:outerShdw>
                </a:effectLst>
              </a:rPr>
              <a:t>richest </a:t>
            </a:r>
            <a:r>
              <a:rPr lang="en-US" i="1" dirty="0" smtClean="0">
                <a:solidFill>
                  <a:srgbClr val="FF0000"/>
                </a:solidFill>
                <a:effectLst>
                  <a:outerShdw blurRad="38100" dist="38100" dir="2700000" algn="tl">
                    <a:srgbClr val="000000">
                      <a:alpha val="43137"/>
                    </a:srgbClr>
                  </a:outerShdw>
                </a:effectLst>
              </a:rPr>
              <a:t>attorneys across all USPTO ??</a:t>
            </a:r>
            <a:endParaRPr lang="en-US" i="1" dirty="0">
              <a:solidFill>
                <a:srgbClr val="FF0000"/>
              </a:solidFill>
              <a:effectLst>
                <a:outerShdw blurRad="38100" dist="38100" dir="2700000" algn="tl">
                  <a:srgbClr val="000000">
                    <a:alpha val="43137"/>
                  </a:srgbClr>
                </a:outerShdw>
              </a:effectLst>
            </a:endParaRPr>
          </a:p>
          <a:p>
            <a:endParaRPr lang="en-US" i="1" dirty="0" smtClean="0">
              <a:solidFill>
                <a:srgbClr val="FF0000"/>
              </a:solidFill>
              <a:effectLst>
                <a:outerShdw blurRad="38100" dist="38100" dir="2700000" algn="tl">
                  <a:srgbClr val="000000">
                    <a:alpha val="43137"/>
                  </a:srgbClr>
                </a:outerShdw>
              </a:effectLst>
            </a:endParaRPr>
          </a:p>
          <a:p>
            <a:endParaRPr lang="en-US" i="1" dirty="0">
              <a:solidFill>
                <a:srgbClr val="FF0000"/>
              </a:solidFill>
              <a:effectLst>
                <a:outerShdw blurRad="38100" dist="38100" dir="2700000" algn="tl">
                  <a:srgbClr val="000000">
                    <a:alpha val="43137"/>
                  </a:srgbClr>
                </a:outerShdw>
              </a:effectLst>
            </a:endParaRPr>
          </a:p>
          <a:p>
            <a:r>
              <a:rPr lang="en-US" i="1" dirty="0" smtClean="0">
                <a:solidFill>
                  <a:srgbClr val="FF0000"/>
                </a:solidFill>
                <a:effectLst>
                  <a:outerShdw blurRad="38100" dist="38100" dir="2700000" algn="tl">
                    <a:srgbClr val="000000">
                      <a:alpha val="43137"/>
                    </a:srgbClr>
                  </a:outerShdw>
                </a:effectLst>
              </a:rPr>
              <a:t>How about their successful rate?</a:t>
            </a:r>
            <a:endParaRPr lang="en-US" i="1" dirty="0">
              <a:solidFill>
                <a:srgbClr val="FF0000"/>
              </a:solidFill>
              <a:effectLst>
                <a:outerShdw blurRad="38100" dist="38100" dir="2700000" algn="tl">
                  <a:srgbClr val="000000">
                    <a:alpha val="43137"/>
                  </a:srgbClr>
                </a:outerShdw>
              </a:effectLst>
            </a:endParaRPr>
          </a:p>
        </p:txBody>
      </p:sp>
      <p:sp>
        <p:nvSpPr>
          <p:cNvPr id="11" name="Rectangle 10"/>
          <p:cNvSpPr/>
          <p:nvPr/>
        </p:nvSpPr>
        <p:spPr>
          <a:xfrm>
            <a:off x="5883330" y="4323811"/>
            <a:ext cx="2488182" cy="261610"/>
          </a:xfrm>
          <a:prstGeom prst="rect">
            <a:avLst/>
          </a:prstGeom>
        </p:spPr>
        <p:txBody>
          <a:bodyPr wrap="none">
            <a:spAutoFit/>
          </a:bodyPr>
          <a:lstStyle/>
          <a:p>
            <a:r>
              <a:rPr lang="en-US" sz="1100" dirty="0" smtClean="0"/>
              <a:t>Picture source-https</a:t>
            </a:r>
            <a:r>
              <a:rPr lang="en-US" sz="1100" dirty="0"/>
              <a:t>://www.oblon.com/</a:t>
            </a:r>
          </a:p>
        </p:txBody>
      </p:sp>
      <p:sp>
        <p:nvSpPr>
          <p:cNvPr id="3" name="TextBox 2"/>
          <p:cNvSpPr txBox="1"/>
          <p:nvPr/>
        </p:nvSpPr>
        <p:spPr>
          <a:xfrm>
            <a:off x="1363717" y="953814"/>
            <a:ext cx="1198180" cy="369332"/>
          </a:xfrm>
          <a:prstGeom prst="rect">
            <a:avLst/>
          </a:prstGeom>
          <a:noFill/>
        </p:spPr>
        <p:txBody>
          <a:bodyPr wrap="square" rtlCol="0">
            <a:spAutoFit/>
          </a:bodyPr>
          <a:lstStyle/>
          <a:p>
            <a:r>
              <a:rPr lang="en-US" i="1" u="sng" dirty="0" smtClean="0">
                <a:solidFill>
                  <a:srgbClr val="FF0000"/>
                </a:solidFill>
                <a:effectLst>
                  <a:outerShdw blurRad="38100" dist="38100" dir="2700000" algn="tl">
                    <a:srgbClr val="000000">
                      <a:alpha val="43137"/>
                    </a:srgbClr>
                  </a:outerShdw>
                </a:effectLst>
              </a:rPr>
              <a:t>44.14%</a:t>
            </a:r>
            <a:endParaRPr lang="en-US" i="1" u="sng" dirty="0">
              <a:solidFill>
                <a:srgbClr val="FF0000"/>
              </a:solidFill>
              <a:effectLst>
                <a:outerShdw blurRad="38100" dist="38100" dir="2700000" algn="tl">
                  <a:srgbClr val="000000">
                    <a:alpha val="43137"/>
                  </a:srgbClr>
                </a:outerShdw>
              </a:effectLst>
            </a:endParaRPr>
          </a:p>
        </p:txBody>
      </p:sp>
      <p:sp>
        <p:nvSpPr>
          <p:cNvPr id="12" name="TextBox 11"/>
          <p:cNvSpPr txBox="1"/>
          <p:nvPr/>
        </p:nvSpPr>
        <p:spPr>
          <a:xfrm>
            <a:off x="3562314" y="3684662"/>
            <a:ext cx="1198180" cy="369332"/>
          </a:xfrm>
          <a:prstGeom prst="rect">
            <a:avLst/>
          </a:prstGeom>
          <a:noFill/>
        </p:spPr>
        <p:txBody>
          <a:bodyPr wrap="square" rtlCol="0">
            <a:spAutoFit/>
          </a:bodyPr>
          <a:lstStyle/>
          <a:p>
            <a:r>
              <a:rPr lang="en-US" i="1" u="sng" dirty="0" smtClean="0">
                <a:solidFill>
                  <a:srgbClr val="FF0000"/>
                </a:solidFill>
                <a:effectLst>
                  <a:outerShdw blurRad="38100" dist="38100" dir="2700000" algn="tl">
                    <a:srgbClr val="000000">
                      <a:alpha val="43137"/>
                    </a:srgbClr>
                  </a:outerShdw>
                </a:effectLst>
              </a:rPr>
              <a:t>47.04%</a:t>
            </a:r>
            <a:endParaRPr lang="en-US" i="1" u="sng" dirty="0">
              <a:solidFill>
                <a:srgbClr val="FF0000"/>
              </a:solidFill>
              <a:effectLst>
                <a:outerShdw blurRad="38100" dist="38100" dir="2700000" algn="tl">
                  <a:srgbClr val="000000">
                    <a:alpha val="43137"/>
                  </a:srgbClr>
                </a:outerShdw>
              </a:effectLst>
            </a:endParaRPr>
          </a:p>
        </p:txBody>
      </p:sp>
      <p:sp>
        <p:nvSpPr>
          <p:cNvPr id="13" name="TextBox 12"/>
          <p:cNvSpPr txBox="1"/>
          <p:nvPr/>
        </p:nvSpPr>
        <p:spPr>
          <a:xfrm>
            <a:off x="1387511" y="2889031"/>
            <a:ext cx="1198180" cy="369332"/>
          </a:xfrm>
          <a:prstGeom prst="rect">
            <a:avLst/>
          </a:prstGeom>
          <a:noFill/>
        </p:spPr>
        <p:txBody>
          <a:bodyPr wrap="square" rtlCol="0">
            <a:spAutoFit/>
          </a:bodyPr>
          <a:lstStyle/>
          <a:p>
            <a:r>
              <a:rPr lang="en-US" i="1" u="sng" dirty="0" smtClean="0">
                <a:solidFill>
                  <a:srgbClr val="FF0000"/>
                </a:solidFill>
                <a:effectLst>
                  <a:outerShdw blurRad="38100" dist="38100" dir="2700000" algn="tl">
                    <a:srgbClr val="000000">
                      <a:alpha val="43137"/>
                    </a:srgbClr>
                  </a:outerShdw>
                </a:effectLst>
              </a:rPr>
              <a:t>46.85%</a:t>
            </a:r>
            <a:endParaRPr lang="en-US" i="1" u="sng" dirty="0">
              <a:solidFill>
                <a:srgbClr val="FF0000"/>
              </a:solidFill>
              <a:effectLst>
                <a:outerShdw blurRad="38100" dist="38100" dir="2700000" algn="tl">
                  <a:srgbClr val="000000">
                    <a:alpha val="43137"/>
                  </a:srgbClr>
                </a:outerShdw>
              </a:effectLst>
            </a:endParaRPr>
          </a:p>
        </p:txBody>
      </p:sp>
      <p:sp>
        <p:nvSpPr>
          <p:cNvPr id="14" name="TextBox 13"/>
          <p:cNvSpPr txBox="1"/>
          <p:nvPr/>
        </p:nvSpPr>
        <p:spPr>
          <a:xfrm>
            <a:off x="3722754" y="1367020"/>
            <a:ext cx="1198180" cy="369332"/>
          </a:xfrm>
          <a:prstGeom prst="rect">
            <a:avLst/>
          </a:prstGeom>
          <a:noFill/>
        </p:spPr>
        <p:txBody>
          <a:bodyPr wrap="square" rtlCol="0">
            <a:spAutoFit/>
          </a:bodyPr>
          <a:lstStyle/>
          <a:p>
            <a:r>
              <a:rPr lang="en-US" i="1" u="sng" dirty="0" smtClean="0">
                <a:solidFill>
                  <a:srgbClr val="FF0000"/>
                </a:solidFill>
                <a:effectLst>
                  <a:outerShdw blurRad="38100" dist="38100" dir="2700000" algn="tl">
                    <a:srgbClr val="000000">
                      <a:alpha val="43137"/>
                    </a:srgbClr>
                  </a:outerShdw>
                </a:effectLst>
              </a:rPr>
              <a:t>46.80%</a:t>
            </a:r>
            <a:endParaRPr lang="en-US" i="1" u="sng" dirty="0">
              <a:solidFill>
                <a:srgbClr val="FF0000"/>
              </a:solidFill>
              <a:effectLst>
                <a:outerShdw blurRad="38100" dist="38100" dir="2700000" algn="tl">
                  <a:srgbClr val="000000">
                    <a:alpha val="43137"/>
                  </a:srgbClr>
                </a:outerShdw>
              </a:effectLst>
            </a:endParaRPr>
          </a:p>
        </p:txBody>
      </p:sp>
      <p:sp>
        <p:nvSpPr>
          <p:cNvPr id="15" name="TextBox 14"/>
          <p:cNvSpPr txBox="1"/>
          <p:nvPr/>
        </p:nvSpPr>
        <p:spPr>
          <a:xfrm>
            <a:off x="6722041" y="3004700"/>
            <a:ext cx="1198180" cy="369332"/>
          </a:xfrm>
          <a:prstGeom prst="rect">
            <a:avLst/>
          </a:prstGeom>
          <a:noFill/>
        </p:spPr>
        <p:txBody>
          <a:bodyPr wrap="square" rtlCol="0">
            <a:spAutoFit/>
          </a:bodyPr>
          <a:lstStyle/>
          <a:p>
            <a:r>
              <a:rPr lang="en-US" i="1" u="sng" dirty="0" smtClean="0">
                <a:solidFill>
                  <a:srgbClr val="FF0000"/>
                </a:solidFill>
                <a:effectLst>
                  <a:outerShdw blurRad="38100" dist="38100" dir="2700000" algn="tl">
                    <a:srgbClr val="000000">
                      <a:alpha val="43137"/>
                    </a:srgbClr>
                  </a:outerShdw>
                </a:effectLst>
              </a:rPr>
              <a:t>47.18%</a:t>
            </a:r>
            <a:endParaRPr lang="en-US" i="1" u="sng" dirty="0">
              <a:solidFill>
                <a:srgbClr val="FF0000"/>
              </a:solidFill>
              <a:effectLst>
                <a:outerShdw blurRad="38100" dist="38100" dir="2700000" algn="tl">
                  <a:srgbClr val="000000">
                    <a:alpha val="43137"/>
                  </a:srgbClr>
                </a:outerShdw>
              </a:effectLst>
            </a:endParaRPr>
          </a:p>
        </p:txBody>
      </p:sp>
      <p:sp>
        <p:nvSpPr>
          <p:cNvPr id="16" name="Title 1"/>
          <p:cNvSpPr txBox="1">
            <a:spLocks/>
          </p:cNvSpPr>
          <p:nvPr/>
        </p:nvSpPr>
        <p:spPr>
          <a:xfrm>
            <a:off x="66932" y="4823898"/>
            <a:ext cx="1237735" cy="3013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latin typeface="+mn-lt"/>
                <a:ea typeface="Calibri"/>
                <a:cs typeface="Calibri"/>
                <a:sym typeface="Calibri"/>
              </a:rPr>
              <a:t>attorney_agent</a:t>
            </a:r>
            <a:endParaRPr lang="en-US" sz="1000" dirty="0">
              <a:latin typeface="+mn-lt"/>
            </a:endParaRPr>
          </a:p>
        </p:txBody>
      </p:sp>
    </p:spTree>
    <p:extLst>
      <p:ext uri="{BB962C8B-B14F-4D97-AF65-F5344CB8AC3E}">
        <p14:creationId xmlns:p14="http://schemas.microsoft.com/office/powerpoint/2010/main" val="8808296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26</a:t>
            </a:fld>
            <a:endParaRPr lang="en-US" dirty="0"/>
          </a:p>
        </p:txBody>
      </p:sp>
      <p:pic>
        <p:nvPicPr>
          <p:cNvPr id="6" name="Picture 5"/>
          <p:cNvPicPr>
            <a:picLocks noChangeAspect="1"/>
          </p:cNvPicPr>
          <p:nvPr/>
        </p:nvPicPr>
        <p:blipFill>
          <a:blip r:embed="rId2"/>
          <a:stretch>
            <a:fillRect/>
          </a:stretch>
        </p:blipFill>
        <p:spPr>
          <a:xfrm>
            <a:off x="246397" y="1526758"/>
            <a:ext cx="8897603" cy="1578906"/>
          </a:xfrm>
          <a:prstGeom prst="rect">
            <a:avLst/>
          </a:prstGeom>
        </p:spPr>
      </p:pic>
      <p:sp>
        <p:nvSpPr>
          <p:cNvPr id="2" name="TextBox 1"/>
          <p:cNvSpPr txBox="1"/>
          <p:nvPr/>
        </p:nvSpPr>
        <p:spPr>
          <a:xfrm>
            <a:off x="142719" y="196334"/>
            <a:ext cx="4849409" cy="369332"/>
          </a:xfrm>
          <a:prstGeom prst="rect">
            <a:avLst/>
          </a:prstGeom>
          <a:noFill/>
        </p:spPr>
        <p:txBody>
          <a:bodyPr wrap="square" rtlCol="0">
            <a:spAutoFit/>
          </a:bodyPr>
          <a:lstStyle/>
          <a:p>
            <a:r>
              <a:rPr lang="en-US" b="1" i="1" u="sng" dirty="0" smtClean="0">
                <a:solidFill>
                  <a:srgbClr val="FF0000"/>
                </a:solidFill>
              </a:rPr>
              <a:t>How to </a:t>
            </a:r>
            <a:r>
              <a:rPr lang="en-US" b="1" i="1" u="sng" dirty="0" smtClean="0">
                <a:solidFill>
                  <a:srgbClr val="FF0000"/>
                </a:solidFill>
              </a:rPr>
              <a:t>search the attorney’s success rate?</a:t>
            </a:r>
            <a:endParaRPr lang="en-US" b="1" i="1" u="sng" dirty="0">
              <a:solidFill>
                <a:srgbClr val="FF0000"/>
              </a:solidFill>
            </a:endParaRPr>
          </a:p>
        </p:txBody>
      </p:sp>
      <p:sp>
        <p:nvSpPr>
          <p:cNvPr id="5" name="Title 1"/>
          <p:cNvSpPr txBox="1">
            <a:spLocks/>
          </p:cNvSpPr>
          <p:nvPr/>
        </p:nvSpPr>
        <p:spPr>
          <a:xfrm>
            <a:off x="66932" y="4823898"/>
            <a:ext cx="1237735" cy="3013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latin typeface="+mn-lt"/>
                <a:ea typeface="Calibri"/>
                <a:cs typeface="Calibri"/>
                <a:sym typeface="Calibri"/>
              </a:rPr>
              <a:t>attorney_agent</a:t>
            </a:r>
            <a:endParaRPr lang="en-US" sz="1000" dirty="0">
              <a:latin typeface="+mn-lt"/>
            </a:endParaRPr>
          </a:p>
        </p:txBody>
      </p:sp>
    </p:spTree>
    <p:extLst>
      <p:ext uri="{BB962C8B-B14F-4D97-AF65-F5344CB8AC3E}">
        <p14:creationId xmlns:p14="http://schemas.microsoft.com/office/powerpoint/2010/main" val="12332634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27</a:t>
            </a:fld>
            <a:endParaRPr lang="en-US" dirty="0"/>
          </a:p>
        </p:txBody>
      </p:sp>
      <p:pic>
        <p:nvPicPr>
          <p:cNvPr id="5" name="Picture 4"/>
          <p:cNvPicPr>
            <a:picLocks noChangeAspect="1"/>
          </p:cNvPicPr>
          <p:nvPr/>
        </p:nvPicPr>
        <p:blipFill>
          <a:blip r:embed="rId3"/>
          <a:stretch>
            <a:fillRect/>
          </a:stretch>
        </p:blipFill>
        <p:spPr>
          <a:xfrm>
            <a:off x="85479" y="351972"/>
            <a:ext cx="2201911" cy="524691"/>
          </a:xfrm>
          <a:prstGeom prst="rect">
            <a:avLst/>
          </a:prstGeom>
        </p:spPr>
      </p:pic>
      <p:pic>
        <p:nvPicPr>
          <p:cNvPr id="6" name="Picture 5"/>
          <p:cNvPicPr>
            <a:picLocks noChangeAspect="1"/>
          </p:cNvPicPr>
          <p:nvPr/>
        </p:nvPicPr>
        <p:blipFill>
          <a:blip r:embed="rId4"/>
          <a:stretch>
            <a:fillRect/>
          </a:stretch>
        </p:blipFill>
        <p:spPr>
          <a:xfrm>
            <a:off x="36893" y="1873365"/>
            <a:ext cx="2250497" cy="315912"/>
          </a:xfrm>
          <a:prstGeom prst="rect">
            <a:avLst/>
          </a:prstGeom>
        </p:spPr>
      </p:pic>
      <p:pic>
        <p:nvPicPr>
          <p:cNvPr id="8" name="Picture 7"/>
          <p:cNvPicPr>
            <a:picLocks noChangeAspect="1"/>
          </p:cNvPicPr>
          <p:nvPr/>
        </p:nvPicPr>
        <p:blipFill>
          <a:blip r:embed="rId5"/>
          <a:stretch>
            <a:fillRect/>
          </a:stretch>
        </p:blipFill>
        <p:spPr>
          <a:xfrm>
            <a:off x="2651135" y="869643"/>
            <a:ext cx="2204544" cy="607502"/>
          </a:xfrm>
          <a:prstGeom prst="rect">
            <a:avLst/>
          </a:prstGeom>
        </p:spPr>
      </p:pic>
      <p:pic>
        <p:nvPicPr>
          <p:cNvPr id="9" name="Picture 8"/>
          <p:cNvPicPr>
            <a:picLocks noChangeAspect="1"/>
          </p:cNvPicPr>
          <p:nvPr/>
        </p:nvPicPr>
        <p:blipFill>
          <a:blip r:embed="rId6"/>
          <a:stretch>
            <a:fillRect/>
          </a:stretch>
        </p:blipFill>
        <p:spPr>
          <a:xfrm>
            <a:off x="25565" y="3128298"/>
            <a:ext cx="2284088" cy="606659"/>
          </a:xfrm>
          <a:prstGeom prst="rect">
            <a:avLst/>
          </a:prstGeom>
        </p:spPr>
      </p:pic>
      <p:sp>
        <p:nvSpPr>
          <p:cNvPr id="10" name="Right Brace 9"/>
          <p:cNvSpPr/>
          <p:nvPr/>
        </p:nvSpPr>
        <p:spPr>
          <a:xfrm>
            <a:off x="2309652" y="567161"/>
            <a:ext cx="299545" cy="12124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ight Brace 10"/>
          <p:cNvSpPr/>
          <p:nvPr/>
        </p:nvSpPr>
        <p:spPr>
          <a:xfrm>
            <a:off x="2351590" y="2249139"/>
            <a:ext cx="299545" cy="12124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2" name="Picture 11"/>
          <p:cNvPicPr>
            <a:picLocks noChangeAspect="1"/>
          </p:cNvPicPr>
          <p:nvPr/>
        </p:nvPicPr>
        <p:blipFill>
          <a:blip r:embed="rId7"/>
          <a:stretch>
            <a:fillRect/>
          </a:stretch>
        </p:blipFill>
        <p:spPr>
          <a:xfrm>
            <a:off x="2693072" y="2464007"/>
            <a:ext cx="2204260" cy="704526"/>
          </a:xfrm>
          <a:prstGeom prst="rect">
            <a:avLst/>
          </a:prstGeom>
        </p:spPr>
      </p:pic>
      <p:sp>
        <p:nvSpPr>
          <p:cNvPr id="13" name="Right Brace 12"/>
          <p:cNvSpPr/>
          <p:nvPr/>
        </p:nvSpPr>
        <p:spPr>
          <a:xfrm>
            <a:off x="4921609" y="1425087"/>
            <a:ext cx="299545" cy="12124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 name="Picture 1"/>
          <p:cNvPicPr>
            <a:picLocks noChangeAspect="1"/>
          </p:cNvPicPr>
          <p:nvPr/>
        </p:nvPicPr>
        <p:blipFill>
          <a:blip r:embed="rId8"/>
          <a:stretch>
            <a:fillRect/>
          </a:stretch>
        </p:blipFill>
        <p:spPr>
          <a:xfrm>
            <a:off x="5218406" y="1813503"/>
            <a:ext cx="1679053" cy="375774"/>
          </a:xfrm>
          <a:prstGeom prst="rect">
            <a:avLst/>
          </a:prstGeom>
        </p:spPr>
      </p:pic>
      <p:pic>
        <p:nvPicPr>
          <p:cNvPr id="3" name="Picture 2"/>
          <p:cNvPicPr>
            <a:picLocks noChangeAspect="1"/>
          </p:cNvPicPr>
          <p:nvPr/>
        </p:nvPicPr>
        <p:blipFill>
          <a:blip r:embed="rId9"/>
          <a:stretch>
            <a:fillRect/>
          </a:stretch>
        </p:blipFill>
        <p:spPr>
          <a:xfrm>
            <a:off x="5218406" y="2977658"/>
            <a:ext cx="1717874" cy="424569"/>
          </a:xfrm>
          <a:prstGeom prst="rect">
            <a:avLst/>
          </a:prstGeom>
        </p:spPr>
      </p:pic>
      <p:sp>
        <p:nvSpPr>
          <p:cNvPr id="14" name="Right Brace 13"/>
          <p:cNvSpPr/>
          <p:nvPr/>
        </p:nvSpPr>
        <p:spPr>
          <a:xfrm>
            <a:off x="6894711" y="2005856"/>
            <a:ext cx="299545" cy="12124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5" name="Picture 14"/>
          <p:cNvPicPr>
            <a:picLocks noChangeAspect="1"/>
          </p:cNvPicPr>
          <p:nvPr/>
        </p:nvPicPr>
        <p:blipFill>
          <a:blip r:embed="rId10"/>
          <a:stretch>
            <a:fillRect/>
          </a:stretch>
        </p:blipFill>
        <p:spPr>
          <a:xfrm>
            <a:off x="7207587" y="2479732"/>
            <a:ext cx="1883898" cy="312889"/>
          </a:xfrm>
          <a:prstGeom prst="rect">
            <a:avLst/>
          </a:prstGeom>
        </p:spPr>
      </p:pic>
      <p:sp>
        <p:nvSpPr>
          <p:cNvPr id="16" name="TextBox 15"/>
          <p:cNvSpPr txBox="1"/>
          <p:nvPr/>
        </p:nvSpPr>
        <p:spPr>
          <a:xfrm>
            <a:off x="2098515" y="4263802"/>
            <a:ext cx="5137310" cy="369332"/>
          </a:xfrm>
          <a:prstGeom prst="rect">
            <a:avLst/>
          </a:prstGeom>
          <a:noFill/>
        </p:spPr>
        <p:txBody>
          <a:bodyPr wrap="square" rtlCol="0">
            <a:spAutoFit/>
          </a:bodyPr>
          <a:lstStyle/>
          <a:p>
            <a:r>
              <a:rPr lang="en-US" dirty="0" smtClean="0"/>
              <a:t>Road </a:t>
            </a:r>
            <a:r>
              <a:rPr lang="en-US" dirty="0"/>
              <a:t>map </a:t>
            </a:r>
            <a:r>
              <a:rPr lang="en-US" dirty="0" smtClean="0"/>
              <a:t>to </a:t>
            </a:r>
            <a:r>
              <a:rPr lang="en-US" dirty="0" err="1" smtClean="0"/>
              <a:t>DataFrame</a:t>
            </a:r>
            <a:r>
              <a:rPr lang="en-US" dirty="0" smtClean="0"/>
              <a:t>: </a:t>
            </a:r>
            <a:r>
              <a:rPr lang="en-US" dirty="0" err="1" smtClean="0">
                <a:solidFill>
                  <a:srgbClr val="FF0000"/>
                </a:solidFill>
              </a:rPr>
              <a:t>df_success_withnames</a:t>
            </a:r>
            <a:r>
              <a:rPr lang="en-US" dirty="0" smtClean="0">
                <a:solidFill>
                  <a:srgbClr val="FF0000"/>
                </a:solidFill>
              </a:rPr>
              <a:t> </a:t>
            </a:r>
            <a:endParaRPr lang="en-US" dirty="0">
              <a:solidFill>
                <a:srgbClr val="FF0000"/>
              </a:solidFill>
            </a:endParaRPr>
          </a:p>
        </p:txBody>
      </p:sp>
      <p:sp>
        <p:nvSpPr>
          <p:cNvPr id="18" name="Title 1"/>
          <p:cNvSpPr txBox="1">
            <a:spLocks/>
          </p:cNvSpPr>
          <p:nvPr/>
        </p:nvSpPr>
        <p:spPr>
          <a:xfrm>
            <a:off x="-37613" y="44643"/>
            <a:ext cx="239950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solidFill>
                  <a:srgbClr val="FF0000"/>
                </a:solidFill>
                <a:latin typeface="+mn-lt"/>
              </a:rPr>
              <a:t>.csv generated from application_data.csv</a:t>
            </a:r>
            <a:endParaRPr lang="en-US" sz="1000" dirty="0">
              <a:solidFill>
                <a:srgbClr val="FF0000"/>
              </a:solidFill>
              <a:latin typeface="+mn-lt"/>
            </a:endParaRPr>
          </a:p>
        </p:txBody>
      </p:sp>
      <p:sp>
        <p:nvSpPr>
          <p:cNvPr id="19" name="Title 1"/>
          <p:cNvSpPr txBox="1">
            <a:spLocks/>
          </p:cNvSpPr>
          <p:nvPr/>
        </p:nvSpPr>
        <p:spPr>
          <a:xfrm>
            <a:off x="-68886" y="2837001"/>
            <a:ext cx="239950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solidFill>
                  <a:srgbClr val="FF0000"/>
                </a:solidFill>
                <a:latin typeface="+mn-lt"/>
              </a:rPr>
              <a:t>.csv generated from application_data.csv</a:t>
            </a:r>
            <a:endParaRPr lang="en-US" sz="1000" dirty="0">
              <a:solidFill>
                <a:srgbClr val="FF0000"/>
              </a:solidFill>
              <a:latin typeface="+mn-lt"/>
            </a:endParaRPr>
          </a:p>
        </p:txBody>
      </p:sp>
      <p:sp>
        <p:nvSpPr>
          <p:cNvPr id="20" name="Title 1"/>
          <p:cNvSpPr>
            <a:spLocks noGrp="1"/>
          </p:cNvSpPr>
          <p:nvPr>
            <p:ph type="ctrTitle"/>
          </p:nvPr>
        </p:nvSpPr>
        <p:spPr>
          <a:xfrm>
            <a:off x="25565" y="1615655"/>
            <a:ext cx="1191386" cy="174348"/>
          </a:xfrm>
        </p:spPr>
        <p:txBody>
          <a:bodyPr>
            <a:normAutofit fontScale="90000"/>
          </a:bodyPr>
          <a:lstStyle/>
          <a:p>
            <a:r>
              <a:rPr lang="en-US" sz="1000" dirty="0" smtClean="0">
                <a:solidFill>
                  <a:srgbClr val="FF0000"/>
                </a:solidFill>
                <a:latin typeface="+mj-lt"/>
                <a:ea typeface="Calibri"/>
                <a:cs typeface="Calibri"/>
                <a:sym typeface="Calibri"/>
              </a:rPr>
              <a:t>attorney_agent.csv</a:t>
            </a:r>
            <a:endParaRPr lang="en-US" sz="1000" dirty="0">
              <a:solidFill>
                <a:srgbClr val="FF0000"/>
              </a:solidFill>
              <a:latin typeface="+mj-lt"/>
            </a:endParaRPr>
          </a:p>
        </p:txBody>
      </p:sp>
      <p:sp>
        <p:nvSpPr>
          <p:cNvPr id="7" name="Rectangle 6"/>
          <p:cNvSpPr/>
          <p:nvPr/>
        </p:nvSpPr>
        <p:spPr>
          <a:xfrm>
            <a:off x="1189988" y="1053526"/>
            <a:ext cx="1342034" cy="215444"/>
          </a:xfrm>
          <a:prstGeom prst="rect">
            <a:avLst/>
          </a:prstGeom>
        </p:spPr>
        <p:txBody>
          <a:bodyPr wrap="none">
            <a:spAutoFit/>
          </a:bodyPr>
          <a:lstStyle/>
          <a:p>
            <a:r>
              <a:rPr lang="en-US" sz="800" dirty="0"/>
              <a:t>on=["</a:t>
            </a:r>
            <a:r>
              <a:rPr lang="en-US" sz="800" dirty="0" err="1"/>
              <a:t>application_number</a:t>
            </a:r>
            <a:r>
              <a:rPr lang="en-US" sz="800" dirty="0"/>
              <a:t>"]</a:t>
            </a:r>
          </a:p>
        </p:txBody>
      </p:sp>
      <p:sp>
        <p:nvSpPr>
          <p:cNvPr id="21" name="Rectangle 20"/>
          <p:cNvSpPr/>
          <p:nvPr/>
        </p:nvSpPr>
        <p:spPr>
          <a:xfrm>
            <a:off x="1214264" y="2708548"/>
            <a:ext cx="1342034" cy="215444"/>
          </a:xfrm>
          <a:prstGeom prst="rect">
            <a:avLst/>
          </a:prstGeom>
        </p:spPr>
        <p:txBody>
          <a:bodyPr wrap="none">
            <a:spAutoFit/>
          </a:bodyPr>
          <a:lstStyle/>
          <a:p>
            <a:r>
              <a:rPr lang="en-US" sz="800" dirty="0"/>
              <a:t>on=["</a:t>
            </a:r>
            <a:r>
              <a:rPr lang="en-US" sz="800" dirty="0" err="1"/>
              <a:t>application_number</a:t>
            </a:r>
            <a:r>
              <a:rPr lang="en-US" sz="800" dirty="0"/>
              <a:t>"]</a:t>
            </a:r>
          </a:p>
        </p:txBody>
      </p:sp>
      <p:sp>
        <p:nvSpPr>
          <p:cNvPr id="22" name="Title 1"/>
          <p:cNvSpPr txBox="1">
            <a:spLocks/>
          </p:cNvSpPr>
          <p:nvPr/>
        </p:nvSpPr>
        <p:spPr>
          <a:xfrm>
            <a:off x="66932" y="4823898"/>
            <a:ext cx="1237735" cy="3013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latin typeface="+mn-lt"/>
                <a:ea typeface="Calibri"/>
                <a:cs typeface="Calibri"/>
                <a:sym typeface="Calibri"/>
              </a:rPr>
              <a:t>attorney_agent</a:t>
            </a:r>
            <a:endParaRPr lang="en-US" sz="1000" dirty="0">
              <a:latin typeface="+mn-lt"/>
            </a:endParaRPr>
          </a:p>
        </p:txBody>
      </p:sp>
    </p:spTree>
    <p:extLst>
      <p:ext uri="{BB962C8B-B14F-4D97-AF65-F5344CB8AC3E}">
        <p14:creationId xmlns:p14="http://schemas.microsoft.com/office/powerpoint/2010/main" val="29040438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28</a:t>
            </a:fld>
            <a:endParaRPr lang="en-US" dirty="0"/>
          </a:p>
        </p:txBody>
      </p:sp>
      <p:sp>
        <p:nvSpPr>
          <p:cNvPr id="5" name="TextBox 4"/>
          <p:cNvSpPr txBox="1"/>
          <p:nvPr/>
        </p:nvSpPr>
        <p:spPr>
          <a:xfrm>
            <a:off x="1338649" y="641343"/>
            <a:ext cx="6915665" cy="369332"/>
          </a:xfrm>
          <a:prstGeom prst="rect">
            <a:avLst/>
          </a:prstGeom>
          <a:noFill/>
        </p:spPr>
        <p:txBody>
          <a:bodyPr wrap="square" rtlCol="0">
            <a:spAutoFit/>
          </a:bodyPr>
          <a:lstStyle/>
          <a:p>
            <a:r>
              <a:rPr lang="en-US" dirty="0" smtClean="0"/>
              <a:t>Check out the </a:t>
            </a:r>
            <a:r>
              <a:rPr lang="en-US" dirty="0" err="1" smtClean="0"/>
              <a:t>success_rate</a:t>
            </a:r>
            <a:r>
              <a:rPr lang="en-US" dirty="0" smtClean="0"/>
              <a:t> </a:t>
            </a:r>
            <a:r>
              <a:rPr lang="en-US" dirty="0" smtClean="0"/>
              <a:t>for Top 100 attorneys who files most cases</a:t>
            </a:r>
            <a:endParaRPr lang="en-US" dirty="0"/>
          </a:p>
        </p:txBody>
      </p:sp>
      <p:pic>
        <p:nvPicPr>
          <p:cNvPr id="6" name="Picture 5"/>
          <p:cNvPicPr>
            <a:picLocks noChangeAspect="1"/>
          </p:cNvPicPr>
          <p:nvPr/>
        </p:nvPicPr>
        <p:blipFill>
          <a:blip r:embed="rId3"/>
          <a:stretch>
            <a:fillRect/>
          </a:stretch>
        </p:blipFill>
        <p:spPr>
          <a:xfrm>
            <a:off x="270332" y="1064434"/>
            <a:ext cx="6267627" cy="3436621"/>
          </a:xfrm>
          <a:prstGeom prst="rect">
            <a:avLst/>
          </a:prstGeom>
        </p:spPr>
      </p:pic>
      <p:pic>
        <p:nvPicPr>
          <p:cNvPr id="7" name="Picture 6"/>
          <p:cNvPicPr>
            <a:picLocks noChangeAspect="1"/>
          </p:cNvPicPr>
          <p:nvPr/>
        </p:nvPicPr>
        <p:blipFill>
          <a:blip r:embed="rId4"/>
          <a:stretch>
            <a:fillRect/>
          </a:stretch>
        </p:blipFill>
        <p:spPr>
          <a:xfrm>
            <a:off x="7513877" y="1108442"/>
            <a:ext cx="1422865" cy="3392613"/>
          </a:xfrm>
          <a:prstGeom prst="rect">
            <a:avLst/>
          </a:prstGeom>
        </p:spPr>
      </p:pic>
      <p:sp>
        <p:nvSpPr>
          <p:cNvPr id="8" name="Google Shape;559;p44"/>
          <p:cNvSpPr/>
          <p:nvPr/>
        </p:nvSpPr>
        <p:spPr>
          <a:xfrm rot="7126869" flipH="1" flipV="1">
            <a:off x="5347971" y="1738588"/>
            <a:ext cx="1164715" cy="435644"/>
          </a:xfrm>
          <a:custGeom>
            <a:avLst/>
            <a:gdLst/>
            <a:ahLst/>
            <a:cxnLst/>
            <a:rect l="l" t="t" r="r" b="b"/>
            <a:pathLst>
              <a:path w="458" h="215" extrusionOk="0">
                <a:moveTo>
                  <a:pt x="416" y="206"/>
                </a:moveTo>
                <a:lnTo>
                  <a:pt x="420" y="211"/>
                </a:lnTo>
                <a:lnTo>
                  <a:pt x="424" y="213"/>
                </a:lnTo>
                <a:lnTo>
                  <a:pt x="430" y="214"/>
                </a:lnTo>
                <a:lnTo>
                  <a:pt x="434" y="215"/>
                </a:lnTo>
                <a:lnTo>
                  <a:pt x="438" y="214"/>
                </a:lnTo>
                <a:lnTo>
                  <a:pt x="443" y="214"/>
                </a:lnTo>
                <a:lnTo>
                  <a:pt x="446" y="212"/>
                </a:lnTo>
                <a:lnTo>
                  <a:pt x="450" y="210"/>
                </a:lnTo>
                <a:lnTo>
                  <a:pt x="453" y="206"/>
                </a:lnTo>
                <a:lnTo>
                  <a:pt x="456" y="202"/>
                </a:lnTo>
                <a:lnTo>
                  <a:pt x="457" y="197"/>
                </a:lnTo>
                <a:lnTo>
                  <a:pt x="458" y="193"/>
                </a:lnTo>
                <a:lnTo>
                  <a:pt x="458" y="189"/>
                </a:lnTo>
                <a:lnTo>
                  <a:pt x="457" y="184"/>
                </a:lnTo>
                <a:lnTo>
                  <a:pt x="455" y="180"/>
                </a:lnTo>
                <a:lnTo>
                  <a:pt x="453" y="175"/>
                </a:lnTo>
                <a:lnTo>
                  <a:pt x="442" y="163"/>
                </a:lnTo>
                <a:lnTo>
                  <a:pt x="432" y="152"/>
                </a:lnTo>
                <a:lnTo>
                  <a:pt x="420" y="142"/>
                </a:lnTo>
                <a:lnTo>
                  <a:pt x="409" y="132"/>
                </a:lnTo>
                <a:lnTo>
                  <a:pt x="397" y="123"/>
                </a:lnTo>
                <a:lnTo>
                  <a:pt x="383" y="115"/>
                </a:lnTo>
                <a:lnTo>
                  <a:pt x="370" y="107"/>
                </a:lnTo>
                <a:lnTo>
                  <a:pt x="357" y="100"/>
                </a:lnTo>
                <a:lnTo>
                  <a:pt x="344" y="94"/>
                </a:lnTo>
                <a:lnTo>
                  <a:pt x="329" y="87"/>
                </a:lnTo>
                <a:lnTo>
                  <a:pt x="315" y="83"/>
                </a:lnTo>
                <a:lnTo>
                  <a:pt x="299" y="78"/>
                </a:lnTo>
                <a:lnTo>
                  <a:pt x="285" y="74"/>
                </a:lnTo>
                <a:lnTo>
                  <a:pt x="270" y="72"/>
                </a:lnTo>
                <a:lnTo>
                  <a:pt x="254" y="69"/>
                </a:lnTo>
                <a:lnTo>
                  <a:pt x="239" y="67"/>
                </a:lnTo>
                <a:lnTo>
                  <a:pt x="217" y="67"/>
                </a:lnTo>
                <a:lnTo>
                  <a:pt x="196" y="67"/>
                </a:lnTo>
                <a:lnTo>
                  <a:pt x="175" y="69"/>
                </a:lnTo>
                <a:lnTo>
                  <a:pt x="154" y="74"/>
                </a:lnTo>
                <a:lnTo>
                  <a:pt x="134" y="78"/>
                </a:lnTo>
                <a:lnTo>
                  <a:pt x="114" y="84"/>
                </a:lnTo>
                <a:lnTo>
                  <a:pt x="94" y="91"/>
                </a:lnTo>
                <a:lnTo>
                  <a:pt x="75" y="100"/>
                </a:lnTo>
                <a:lnTo>
                  <a:pt x="102" y="33"/>
                </a:lnTo>
                <a:lnTo>
                  <a:pt x="104" y="28"/>
                </a:lnTo>
                <a:lnTo>
                  <a:pt x="104" y="23"/>
                </a:lnTo>
                <a:lnTo>
                  <a:pt x="104" y="19"/>
                </a:lnTo>
                <a:lnTo>
                  <a:pt x="102" y="14"/>
                </a:lnTo>
                <a:lnTo>
                  <a:pt x="99" y="11"/>
                </a:lnTo>
                <a:lnTo>
                  <a:pt x="97" y="6"/>
                </a:lnTo>
                <a:lnTo>
                  <a:pt x="93" y="4"/>
                </a:lnTo>
                <a:lnTo>
                  <a:pt x="88" y="2"/>
                </a:lnTo>
                <a:lnTo>
                  <a:pt x="84" y="0"/>
                </a:lnTo>
                <a:lnTo>
                  <a:pt x="80" y="0"/>
                </a:lnTo>
                <a:lnTo>
                  <a:pt x="75" y="1"/>
                </a:lnTo>
                <a:lnTo>
                  <a:pt x="71" y="2"/>
                </a:lnTo>
                <a:lnTo>
                  <a:pt x="66" y="4"/>
                </a:lnTo>
                <a:lnTo>
                  <a:pt x="63" y="6"/>
                </a:lnTo>
                <a:lnTo>
                  <a:pt x="60" y="11"/>
                </a:lnTo>
                <a:lnTo>
                  <a:pt x="58" y="14"/>
                </a:lnTo>
                <a:lnTo>
                  <a:pt x="2" y="152"/>
                </a:lnTo>
                <a:lnTo>
                  <a:pt x="2" y="153"/>
                </a:lnTo>
                <a:lnTo>
                  <a:pt x="2" y="153"/>
                </a:lnTo>
                <a:lnTo>
                  <a:pt x="1" y="154"/>
                </a:lnTo>
                <a:lnTo>
                  <a:pt x="1" y="155"/>
                </a:lnTo>
                <a:lnTo>
                  <a:pt x="1" y="158"/>
                </a:lnTo>
                <a:lnTo>
                  <a:pt x="1" y="160"/>
                </a:lnTo>
                <a:lnTo>
                  <a:pt x="0" y="160"/>
                </a:lnTo>
                <a:lnTo>
                  <a:pt x="0" y="161"/>
                </a:lnTo>
                <a:lnTo>
                  <a:pt x="1" y="167"/>
                </a:lnTo>
                <a:lnTo>
                  <a:pt x="3" y="173"/>
                </a:lnTo>
                <a:lnTo>
                  <a:pt x="3" y="173"/>
                </a:lnTo>
                <a:lnTo>
                  <a:pt x="3" y="173"/>
                </a:lnTo>
                <a:lnTo>
                  <a:pt x="3" y="173"/>
                </a:lnTo>
                <a:lnTo>
                  <a:pt x="3" y="174"/>
                </a:lnTo>
                <a:lnTo>
                  <a:pt x="5" y="175"/>
                </a:lnTo>
                <a:lnTo>
                  <a:pt x="6" y="176"/>
                </a:lnTo>
                <a:lnTo>
                  <a:pt x="6" y="176"/>
                </a:lnTo>
                <a:lnTo>
                  <a:pt x="7" y="176"/>
                </a:lnTo>
                <a:lnTo>
                  <a:pt x="7" y="176"/>
                </a:lnTo>
                <a:lnTo>
                  <a:pt x="7" y="178"/>
                </a:lnTo>
                <a:lnTo>
                  <a:pt x="8" y="179"/>
                </a:lnTo>
                <a:lnTo>
                  <a:pt x="9" y="180"/>
                </a:lnTo>
                <a:lnTo>
                  <a:pt x="10" y="180"/>
                </a:lnTo>
                <a:lnTo>
                  <a:pt x="10" y="181"/>
                </a:lnTo>
                <a:lnTo>
                  <a:pt x="11" y="182"/>
                </a:lnTo>
                <a:lnTo>
                  <a:pt x="13" y="182"/>
                </a:lnTo>
                <a:lnTo>
                  <a:pt x="13" y="182"/>
                </a:lnTo>
                <a:lnTo>
                  <a:pt x="14" y="183"/>
                </a:lnTo>
                <a:lnTo>
                  <a:pt x="17" y="184"/>
                </a:lnTo>
                <a:lnTo>
                  <a:pt x="18" y="185"/>
                </a:lnTo>
                <a:lnTo>
                  <a:pt x="19" y="185"/>
                </a:lnTo>
                <a:lnTo>
                  <a:pt x="19" y="185"/>
                </a:lnTo>
                <a:lnTo>
                  <a:pt x="21" y="185"/>
                </a:lnTo>
                <a:lnTo>
                  <a:pt x="22" y="185"/>
                </a:lnTo>
                <a:lnTo>
                  <a:pt x="170" y="201"/>
                </a:lnTo>
                <a:lnTo>
                  <a:pt x="171" y="201"/>
                </a:lnTo>
                <a:lnTo>
                  <a:pt x="172" y="201"/>
                </a:lnTo>
                <a:lnTo>
                  <a:pt x="177" y="200"/>
                </a:lnTo>
                <a:lnTo>
                  <a:pt x="181" y="199"/>
                </a:lnTo>
                <a:lnTo>
                  <a:pt x="186" y="196"/>
                </a:lnTo>
                <a:lnTo>
                  <a:pt x="189" y="194"/>
                </a:lnTo>
                <a:lnTo>
                  <a:pt x="191" y="191"/>
                </a:lnTo>
                <a:lnTo>
                  <a:pt x="193" y="188"/>
                </a:lnTo>
                <a:lnTo>
                  <a:pt x="196" y="183"/>
                </a:lnTo>
                <a:lnTo>
                  <a:pt x="197" y="179"/>
                </a:lnTo>
                <a:lnTo>
                  <a:pt x="197" y="174"/>
                </a:lnTo>
                <a:lnTo>
                  <a:pt x="196" y="169"/>
                </a:lnTo>
                <a:lnTo>
                  <a:pt x="193" y="165"/>
                </a:lnTo>
                <a:lnTo>
                  <a:pt x="191" y="161"/>
                </a:lnTo>
                <a:lnTo>
                  <a:pt x="188" y="158"/>
                </a:lnTo>
                <a:lnTo>
                  <a:pt x="183" y="155"/>
                </a:lnTo>
                <a:lnTo>
                  <a:pt x="180" y="153"/>
                </a:lnTo>
                <a:lnTo>
                  <a:pt x="175" y="152"/>
                </a:lnTo>
                <a:lnTo>
                  <a:pt x="94" y="144"/>
                </a:lnTo>
                <a:lnTo>
                  <a:pt x="111" y="137"/>
                </a:lnTo>
                <a:lnTo>
                  <a:pt x="127" y="130"/>
                </a:lnTo>
                <a:lnTo>
                  <a:pt x="145" y="125"/>
                </a:lnTo>
                <a:lnTo>
                  <a:pt x="162" y="120"/>
                </a:lnTo>
                <a:lnTo>
                  <a:pt x="180" y="118"/>
                </a:lnTo>
                <a:lnTo>
                  <a:pt x="198" y="116"/>
                </a:lnTo>
                <a:lnTo>
                  <a:pt x="217" y="115"/>
                </a:lnTo>
                <a:lnTo>
                  <a:pt x="235" y="116"/>
                </a:lnTo>
                <a:lnTo>
                  <a:pt x="249" y="117"/>
                </a:lnTo>
                <a:lnTo>
                  <a:pt x="262" y="118"/>
                </a:lnTo>
                <a:lnTo>
                  <a:pt x="274" y="121"/>
                </a:lnTo>
                <a:lnTo>
                  <a:pt x="287" y="123"/>
                </a:lnTo>
                <a:lnTo>
                  <a:pt x="299" y="128"/>
                </a:lnTo>
                <a:lnTo>
                  <a:pt x="311" y="132"/>
                </a:lnTo>
                <a:lnTo>
                  <a:pt x="324" y="137"/>
                </a:lnTo>
                <a:lnTo>
                  <a:pt x="335" y="142"/>
                </a:lnTo>
                <a:lnTo>
                  <a:pt x="347" y="149"/>
                </a:lnTo>
                <a:lnTo>
                  <a:pt x="358" y="155"/>
                </a:lnTo>
                <a:lnTo>
                  <a:pt x="368" y="162"/>
                </a:lnTo>
                <a:lnTo>
                  <a:pt x="379" y="170"/>
                </a:lnTo>
                <a:lnTo>
                  <a:pt x="389" y="179"/>
                </a:lnTo>
                <a:lnTo>
                  <a:pt x="399" y="188"/>
                </a:lnTo>
                <a:lnTo>
                  <a:pt x="408" y="196"/>
                </a:lnTo>
                <a:lnTo>
                  <a:pt x="416" y="206"/>
                </a:lnTo>
                <a:close/>
              </a:path>
            </a:pathLst>
          </a:custGeom>
          <a:solidFill>
            <a:srgbClr val="FF0000"/>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9" name="Google Shape;559;p44"/>
          <p:cNvSpPr/>
          <p:nvPr/>
        </p:nvSpPr>
        <p:spPr>
          <a:xfrm rot="7126869" flipH="1" flipV="1">
            <a:off x="1926591" y="1639527"/>
            <a:ext cx="1164715" cy="435644"/>
          </a:xfrm>
          <a:custGeom>
            <a:avLst/>
            <a:gdLst/>
            <a:ahLst/>
            <a:cxnLst/>
            <a:rect l="l" t="t" r="r" b="b"/>
            <a:pathLst>
              <a:path w="458" h="215" extrusionOk="0">
                <a:moveTo>
                  <a:pt x="416" y="206"/>
                </a:moveTo>
                <a:lnTo>
                  <a:pt x="420" y="211"/>
                </a:lnTo>
                <a:lnTo>
                  <a:pt x="424" y="213"/>
                </a:lnTo>
                <a:lnTo>
                  <a:pt x="430" y="214"/>
                </a:lnTo>
                <a:lnTo>
                  <a:pt x="434" y="215"/>
                </a:lnTo>
                <a:lnTo>
                  <a:pt x="438" y="214"/>
                </a:lnTo>
                <a:lnTo>
                  <a:pt x="443" y="214"/>
                </a:lnTo>
                <a:lnTo>
                  <a:pt x="446" y="212"/>
                </a:lnTo>
                <a:lnTo>
                  <a:pt x="450" y="210"/>
                </a:lnTo>
                <a:lnTo>
                  <a:pt x="453" y="206"/>
                </a:lnTo>
                <a:lnTo>
                  <a:pt x="456" y="202"/>
                </a:lnTo>
                <a:lnTo>
                  <a:pt x="457" y="197"/>
                </a:lnTo>
                <a:lnTo>
                  <a:pt x="458" y="193"/>
                </a:lnTo>
                <a:lnTo>
                  <a:pt x="458" y="189"/>
                </a:lnTo>
                <a:lnTo>
                  <a:pt x="457" y="184"/>
                </a:lnTo>
                <a:lnTo>
                  <a:pt x="455" y="180"/>
                </a:lnTo>
                <a:lnTo>
                  <a:pt x="453" y="175"/>
                </a:lnTo>
                <a:lnTo>
                  <a:pt x="442" y="163"/>
                </a:lnTo>
                <a:lnTo>
                  <a:pt x="432" y="152"/>
                </a:lnTo>
                <a:lnTo>
                  <a:pt x="420" y="142"/>
                </a:lnTo>
                <a:lnTo>
                  <a:pt x="409" y="132"/>
                </a:lnTo>
                <a:lnTo>
                  <a:pt x="397" y="123"/>
                </a:lnTo>
                <a:lnTo>
                  <a:pt x="383" y="115"/>
                </a:lnTo>
                <a:lnTo>
                  <a:pt x="370" y="107"/>
                </a:lnTo>
                <a:lnTo>
                  <a:pt x="357" y="100"/>
                </a:lnTo>
                <a:lnTo>
                  <a:pt x="344" y="94"/>
                </a:lnTo>
                <a:lnTo>
                  <a:pt x="329" y="87"/>
                </a:lnTo>
                <a:lnTo>
                  <a:pt x="315" y="83"/>
                </a:lnTo>
                <a:lnTo>
                  <a:pt x="299" y="78"/>
                </a:lnTo>
                <a:lnTo>
                  <a:pt x="285" y="74"/>
                </a:lnTo>
                <a:lnTo>
                  <a:pt x="270" y="72"/>
                </a:lnTo>
                <a:lnTo>
                  <a:pt x="254" y="69"/>
                </a:lnTo>
                <a:lnTo>
                  <a:pt x="239" y="67"/>
                </a:lnTo>
                <a:lnTo>
                  <a:pt x="217" y="67"/>
                </a:lnTo>
                <a:lnTo>
                  <a:pt x="196" y="67"/>
                </a:lnTo>
                <a:lnTo>
                  <a:pt x="175" y="69"/>
                </a:lnTo>
                <a:lnTo>
                  <a:pt x="154" y="74"/>
                </a:lnTo>
                <a:lnTo>
                  <a:pt x="134" y="78"/>
                </a:lnTo>
                <a:lnTo>
                  <a:pt x="114" y="84"/>
                </a:lnTo>
                <a:lnTo>
                  <a:pt x="94" y="91"/>
                </a:lnTo>
                <a:lnTo>
                  <a:pt x="75" y="100"/>
                </a:lnTo>
                <a:lnTo>
                  <a:pt x="102" y="33"/>
                </a:lnTo>
                <a:lnTo>
                  <a:pt x="104" y="28"/>
                </a:lnTo>
                <a:lnTo>
                  <a:pt x="104" y="23"/>
                </a:lnTo>
                <a:lnTo>
                  <a:pt x="104" y="19"/>
                </a:lnTo>
                <a:lnTo>
                  <a:pt x="102" y="14"/>
                </a:lnTo>
                <a:lnTo>
                  <a:pt x="99" y="11"/>
                </a:lnTo>
                <a:lnTo>
                  <a:pt x="97" y="6"/>
                </a:lnTo>
                <a:lnTo>
                  <a:pt x="93" y="4"/>
                </a:lnTo>
                <a:lnTo>
                  <a:pt x="88" y="2"/>
                </a:lnTo>
                <a:lnTo>
                  <a:pt x="84" y="0"/>
                </a:lnTo>
                <a:lnTo>
                  <a:pt x="80" y="0"/>
                </a:lnTo>
                <a:lnTo>
                  <a:pt x="75" y="1"/>
                </a:lnTo>
                <a:lnTo>
                  <a:pt x="71" y="2"/>
                </a:lnTo>
                <a:lnTo>
                  <a:pt x="66" y="4"/>
                </a:lnTo>
                <a:lnTo>
                  <a:pt x="63" y="6"/>
                </a:lnTo>
                <a:lnTo>
                  <a:pt x="60" y="11"/>
                </a:lnTo>
                <a:lnTo>
                  <a:pt x="58" y="14"/>
                </a:lnTo>
                <a:lnTo>
                  <a:pt x="2" y="152"/>
                </a:lnTo>
                <a:lnTo>
                  <a:pt x="2" y="153"/>
                </a:lnTo>
                <a:lnTo>
                  <a:pt x="2" y="153"/>
                </a:lnTo>
                <a:lnTo>
                  <a:pt x="1" y="154"/>
                </a:lnTo>
                <a:lnTo>
                  <a:pt x="1" y="155"/>
                </a:lnTo>
                <a:lnTo>
                  <a:pt x="1" y="158"/>
                </a:lnTo>
                <a:lnTo>
                  <a:pt x="1" y="160"/>
                </a:lnTo>
                <a:lnTo>
                  <a:pt x="0" y="160"/>
                </a:lnTo>
                <a:lnTo>
                  <a:pt x="0" y="161"/>
                </a:lnTo>
                <a:lnTo>
                  <a:pt x="1" y="167"/>
                </a:lnTo>
                <a:lnTo>
                  <a:pt x="3" y="173"/>
                </a:lnTo>
                <a:lnTo>
                  <a:pt x="3" y="173"/>
                </a:lnTo>
                <a:lnTo>
                  <a:pt x="3" y="173"/>
                </a:lnTo>
                <a:lnTo>
                  <a:pt x="3" y="173"/>
                </a:lnTo>
                <a:lnTo>
                  <a:pt x="3" y="174"/>
                </a:lnTo>
                <a:lnTo>
                  <a:pt x="5" y="175"/>
                </a:lnTo>
                <a:lnTo>
                  <a:pt x="6" y="176"/>
                </a:lnTo>
                <a:lnTo>
                  <a:pt x="6" y="176"/>
                </a:lnTo>
                <a:lnTo>
                  <a:pt x="7" y="176"/>
                </a:lnTo>
                <a:lnTo>
                  <a:pt x="7" y="176"/>
                </a:lnTo>
                <a:lnTo>
                  <a:pt x="7" y="178"/>
                </a:lnTo>
                <a:lnTo>
                  <a:pt x="8" y="179"/>
                </a:lnTo>
                <a:lnTo>
                  <a:pt x="9" y="180"/>
                </a:lnTo>
                <a:lnTo>
                  <a:pt x="10" y="180"/>
                </a:lnTo>
                <a:lnTo>
                  <a:pt x="10" y="181"/>
                </a:lnTo>
                <a:lnTo>
                  <a:pt x="11" y="182"/>
                </a:lnTo>
                <a:lnTo>
                  <a:pt x="13" y="182"/>
                </a:lnTo>
                <a:lnTo>
                  <a:pt x="13" y="182"/>
                </a:lnTo>
                <a:lnTo>
                  <a:pt x="14" y="183"/>
                </a:lnTo>
                <a:lnTo>
                  <a:pt x="17" y="184"/>
                </a:lnTo>
                <a:lnTo>
                  <a:pt x="18" y="185"/>
                </a:lnTo>
                <a:lnTo>
                  <a:pt x="19" y="185"/>
                </a:lnTo>
                <a:lnTo>
                  <a:pt x="19" y="185"/>
                </a:lnTo>
                <a:lnTo>
                  <a:pt x="21" y="185"/>
                </a:lnTo>
                <a:lnTo>
                  <a:pt x="22" y="185"/>
                </a:lnTo>
                <a:lnTo>
                  <a:pt x="170" y="201"/>
                </a:lnTo>
                <a:lnTo>
                  <a:pt x="171" y="201"/>
                </a:lnTo>
                <a:lnTo>
                  <a:pt x="172" y="201"/>
                </a:lnTo>
                <a:lnTo>
                  <a:pt x="177" y="200"/>
                </a:lnTo>
                <a:lnTo>
                  <a:pt x="181" y="199"/>
                </a:lnTo>
                <a:lnTo>
                  <a:pt x="186" y="196"/>
                </a:lnTo>
                <a:lnTo>
                  <a:pt x="189" y="194"/>
                </a:lnTo>
                <a:lnTo>
                  <a:pt x="191" y="191"/>
                </a:lnTo>
                <a:lnTo>
                  <a:pt x="193" y="188"/>
                </a:lnTo>
                <a:lnTo>
                  <a:pt x="196" y="183"/>
                </a:lnTo>
                <a:lnTo>
                  <a:pt x="197" y="179"/>
                </a:lnTo>
                <a:lnTo>
                  <a:pt x="197" y="174"/>
                </a:lnTo>
                <a:lnTo>
                  <a:pt x="196" y="169"/>
                </a:lnTo>
                <a:lnTo>
                  <a:pt x="193" y="165"/>
                </a:lnTo>
                <a:lnTo>
                  <a:pt x="191" y="161"/>
                </a:lnTo>
                <a:lnTo>
                  <a:pt x="188" y="158"/>
                </a:lnTo>
                <a:lnTo>
                  <a:pt x="183" y="155"/>
                </a:lnTo>
                <a:lnTo>
                  <a:pt x="180" y="153"/>
                </a:lnTo>
                <a:lnTo>
                  <a:pt x="175" y="152"/>
                </a:lnTo>
                <a:lnTo>
                  <a:pt x="94" y="144"/>
                </a:lnTo>
                <a:lnTo>
                  <a:pt x="111" y="137"/>
                </a:lnTo>
                <a:lnTo>
                  <a:pt x="127" y="130"/>
                </a:lnTo>
                <a:lnTo>
                  <a:pt x="145" y="125"/>
                </a:lnTo>
                <a:lnTo>
                  <a:pt x="162" y="120"/>
                </a:lnTo>
                <a:lnTo>
                  <a:pt x="180" y="118"/>
                </a:lnTo>
                <a:lnTo>
                  <a:pt x="198" y="116"/>
                </a:lnTo>
                <a:lnTo>
                  <a:pt x="217" y="115"/>
                </a:lnTo>
                <a:lnTo>
                  <a:pt x="235" y="116"/>
                </a:lnTo>
                <a:lnTo>
                  <a:pt x="249" y="117"/>
                </a:lnTo>
                <a:lnTo>
                  <a:pt x="262" y="118"/>
                </a:lnTo>
                <a:lnTo>
                  <a:pt x="274" y="121"/>
                </a:lnTo>
                <a:lnTo>
                  <a:pt x="287" y="123"/>
                </a:lnTo>
                <a:lnTo>
                  <a:pt x="299" y="128"/>
                </a:lnTo>
                <a:lnTo>
                  <a:pt x="311" y="132"/>
                </a:lnTo>
                <a:lnTo>
                  <a:pt x="324" y="137"/>
                </a:lnTo>
                <a:lnTo>
                  <a:pt x="335" y="142"/>
                </a:lnTo>
                <a:lnTo>
                  <a:pt x="347" y="149"/>
                </a:lnTo>
                <a:lnTo>
                  <a:pt x="358" y="155"/>
                </a:lnTo>
                <a:lnTo>
                  <a:pt x="368" y="162"/>
                </a:lnTo>
                <a:lnTo>
                  <a:pt x="379" y="170"/>
                </a:lnTo>
                <a:lnTo>
                  <a:pt x="389" y="179"/>
                </a:lnTo>
                <a:lnTo>
                  <a:pt x="399" y="188"/>
                </a:lnTo>
                <a:lnTo>
                  <a:pt x="408" y="196"/>
                </a:lnTo>
                <a:lnTo>
                  <a:pt x="416" y="206"/>
                </a:lnTo>
                <a:close/>
              </a:path>
            </a:pathLst>
          </a:custGeom>
          <a:solidFill>
            <a:srgbClr val="FF0000"/>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10" name="TextBox 9"/>
          <p:cNvSpPr txBox="1"/>
          <p:nvPr/>
        </p:nvSpPr>
        <p:spPr>
          <a:xfrm>
            <a:off x="0" y="66892"/>
            <a:ext cx="7749376" cy="369332"/>
          </a:xfrm>
          <a:prstGeom prst="rect">
            <a:avLst/>
          </a:prstGeom>
          <a:noFill/>
        </p:spPr>
        <p:txBody>
          <a:bodyPr wrap="square" rtlCol="0">
            <a:spAutoFit/>
          </a:bodyPr>
          <a:lstStyle/>
          <a:p>
            <a:r>
              <a:rPr lang="en-US" b="1" i="1" u="sng" dirty="0" smtClean="0">
                <a:solidFill>
                  <a:srgbClr val="FF0000"/>
                </a:solidFill>
              </a:rPr>
              <a:t>Which attorney would you want to pay </a:t>
            </a:r>
            <a:r>
              <a:rPr lang="en-US" b="1" i="1" u="sng" dirty="0" smtClean="0">
                <a:solidFill>
                  <a:srgbClr val="FF0000"/>
                </a:solidFill>
              </a:rPr>
              <a:t>to and deal with next few years? </a:t>
            </a:r>
            <a:endParaRPr lang="en-US" b="1" i="1" u="sng" dirty="0">
              <a:solidFill>
                <a:srgbClr val="FF0000"/>
              </a:solidFill>
            </a:endParaRPr>
          </a:p>
        </p:txBody>
      </p:sp>
      <p:sp>
        <p:nvSpPr>
          <p:cNvPr id="11" name="Title 1"/>
          <p:cNvSpPr txBox="1">
            <a:spLocks/>
          </p:cNvSpPr>
          <p:nvPr/>
        </p:nvSpPr>
        <p:spPr>
          <a:xfrm>
            <a:off x="66932" y="4823898"/>
            <a:ext cx="1237735" cy="3013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latin typeface="+mn-lt"/>
                <a:ea typeface="Calibri"/>
                <a:cs typeface="Calibri"/>
                <a:sym typeface="Calibri"/>
              </a:rPr>
              <a:t>attorney_agent</a:t>
            </a:r>
            <a:endParaRPr lang="en-US" sz="1000" dirty="0">
              <a:latin typeface="+mn-lt"/>
            </a:endParaRPr>
          </a:p>
        </p:txBody>
      </p:sp>
    </p:spTree>
    <p:extLst>
      <p:ext uri="{BB962C8B-B14F-4D97-AF65-F5344CB8AC3E}">
        <p14:creationId xmlns:p14="http://schemas.microsoft.com/office/powerpoint/2010/main" val="9935775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6E12CD-FCB1-464E-A775-0B83FDDACE03}" type="slidenum">
              <a:rPr lang="en-US" smtClean="0"/>
              <a:pPr/>
              <a:t>2</a:t>
            </a:fld>
            <a:endParaRPr lang="en-US"/>
          </a:p>
        </p:txBody>
      </p:sp>
      <p:sp>
        <p:nvSpPr>
          <p:cNvPr id="3" name="TextBox 2"/>
          <p:cNvSpPr txBox="1"/>
          <p:nvPr/>
        </p:nvSpPr>
        <p:spPr>
          <a:xfrm>
            <a:off x="611618" y="588220"/>
            <a:ext cx="7944985" cy="1384995"/>
          </a:xfrm>
          <a:prstGeom prst="rect">
            <a:avLst/>
          </a:prstGeom>
          <a:noFill/>
        </p:spPr>
        <p:txBody>
          <a:bodyPr wrap="square" rtlCol="0">
            <a:spAutoFit/>
          </a:bodyPr>
          <a:lstStyle/>
          <a:p>
            <a:r>
              <a:rPr lang="en-US" sz="2800" dirty="0" smtClean="0"/>
              <a:t>Are you thinking filing patents on your own?</a:t>
            </a:r>
          </a:p>
          <a:p>
            <a:endParaRPr lang="en-US" sz="2800" dirty="0" smtClean="0"/>
          </a:p>
          <a:p>
            <a:r>
              <a:rPr lang="en-US" sz="2800" dirty="0" smtClean="0"/>
              <a:t>Is your company looking for a patent agent/attorney? </a:t>
            </a:r>
            <a:endParaRPr lang="en-US" sz="2800" dirty="0"/>
          </a:p>
        </p:txBody>
      </p:sp>
      <p:sp>
        <p:nvSpPr>
          <p:cNvPr id="4" name="TextBox 3"/>
          <p:cNvSpPr txBox="1"/>
          <p:nvPr/>
        </p:nvSpPr>
        <p:spPr>
          <a:xfrm>
            <a:off x="1633984" y="2629153"/>
            <a:ext cx="7049788" cy="1938992"/>
          </a:xfrm>
          <a:prstGeom prst="rect">
            <a:avLst/>
          </a:prstGeom>
          <a:noFill/>
        </p:spPr>
        <p:txBody>
          <a:bodyPr wrap="square" rtlCol="0">
            <a:spAutoFit/>
          </a:bodyPr>
          <a:lstStyle/>
          <a:p>
            <a:pPr marL="457200" indent="-457200">
              <a:buFont typeface="Arial" panose="020B0604020202020204" pitchFamily="34" charset="0"/>
              <a:buChar char="•"/>
            </a:pPr>
            <a:r>
              <a:rPr lang="en-US" sz="2400" i="1" dirty="0" smtClean="0">
                <a:solidFill>
                  <a:srgbClr val="FF0000"/>
                </a:solidFill>
              </a:rPr>
              <a:t>Would you afford the time cost? </a:t>
            </a:r>
          </a:p>
          <a:p>
            <a:pPr marL="457200" indent="-457200">
              <a:buFont typeface="Arial" panose="020B0604020202020204" pitchFamily="34" charset="0"/>
              <a:buChar char="•"/>
            </a:pPr>
            <a:r>
              <a:rPr lang="en-US" sz="2400" i="1" dirty="0" smtClean="0">
                <a:solidFill>
                  <a:srgbClr val="FF0000"/>
                </a:solidFill>
              </a:rPr>
              <a:t>Is your case likely to be patented? </a:t>
            </a:r>
            <a:endParaRPr lang="en-US" sz="2400" i="1" dirty="0">
              <a:solidFill>
                <a:srgbClr val="FF0000"/>
              </a:solidFill>
            </a:endParaRPr>
          </a:p>
          <a:p>
            <a:pPr marL="457200" indent="-457200">
              <a:buFont typeface="Arial" panose="020B0604020202020204" pitchFamily="34" charset="0"/>
              <a:buChar char="•"/>
            </a:pPr>
            <a:r>
              <a:rPr lang="en-US" sz="2400" i="1" dirty="0" smtClean="0">
                <a:solidFill>
                  <a:srgbClr val="FF0000"/>
                </a:solidFill>
              </a:rPr>
              <a:t>Which attorney are you talking to?</a:t>
            </a:r>
          </a:p>
          <a:p>
            <a:pPr marL="457200" indent="-457200">
              <a:buFont typeface="Arial" panose="020B0604020202020204" pitchFamily="34" charset="0"/>
              <a:buChar char="•"/>
            </a:pPr>
            <a:r>
              <a:rPr lang="en-US" sz="2400" i="1" dirty="0" smtClean="0">
                <a:solidFill>
                  <a:srgbClr val="FF0000"/>
                </a:solidFill>
              </a:rPr>
              <a:t>Would you want to live around other inventors?</a:t>
            </a:r>
          </a:p>
          <a:p>
            <a:pPr marL="457200" indent="-457200">
              <a:buFont typeface="Arial" panose="020B0604020202020204" pitchFamily="34" charset="0"/>
              <a:buChar char="•"/>
            </a:pPr>
            <a:r>
              <a:rPr lang="en-US" sz="2400" i="1" dirty="0" smtClean="0">
                <a:solidFill>
                  <a:srgbClr val="FF0000"/>
                </a:solidFill>
              </a:rPr>
              <a:t>Do you know the examiner’s comfort zone? </a:t>
            </a:r>
            <a:endParaRPr lang="en-US" sz="2400" i="1" dirty="0">
              <a:solidFill>
                <a:srgbClr val="FF0000"/>
              </a:solidFill>
            </a:endParaRPr>
          </a:p>
        </p:txBody>
      </p:sp>
    </p:spTree>
    <p:extLst>
      <p:ext uri="{BB962C8B-B14F-4D97-AF65-F5344CB8AC3E}">
        <p14:creationId xmlns:p14="http://schemas.microsoft.com/office/powerpoint/2010/main" val="23964829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7544" y="1475899"/>
            <a:ext cx="3904488" cy="804005"/>
          </a:xfrm>
        </p:spPr>
        <p:txBody>
          <a:bodyPr>
            <a:noAutofit/>
          </a:bodyPr>
          <a:lstStyle/>
          <a:p>
            <a:r>
              <a:rPr lang="en-US" sz="3600" dirty="0">
                <a:solidFill>
                  <a:srgbClr val="0070C0"/>
                </a:solidFill>
              </a:rPr>
              <a:t>M</a:t>
            </a:r>
            <a:r>
              <a:rPr lang="en-US" sz="3600" dirty="0" smtClean="0">
                <a:solidFill>
                  <a:srgbClr val="0070C0"/>
                </a:solidFill>
              </a:rPr>
              <a:t>ake an </a:t>
            </a:r>
            <a:r>
              <a:rPr lang="en-US" sz="3600" dirty="0">
                <a:solidFill>
                  <a:srgbClr val="0070C0"/>
                </a:solidFill>
              </a:rPr>
              <a:t>A</a:t>
            </a:r>
            <a:r>
              <a:rPr lang="en-US" sz="3600" dirty="0" smtClean="0">
                <a:solidFill>
                  <a:srgbClr val="0070C0"/>
                </a:solidFill>
              </a:rPr>
              <a:t>pp</a:t>
            </a:r>
            <a:endParaRPr lang="en-US" sz="3600" dirty="0">
              <a:solidFill>
                <a:srgbClr val="0070C0"/>
              </a:solidFill>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29</a:t>
            </a:fld>
            <a:endParaRPr lang="en-US" dirty="0"/>
          </a:p>
        </p:txBody>
      </p:sp>
      <p:sp>
        <p:nvSpPr>
          <p:cNvPr id="3" name="Rectangle 2"/>
          <p:cNvSpPr/>
          <p:nvPr/>
        </p:nvSpPr>
        <p:spPr>
          <a:xfrm>
            <a:off x="1395984" y="3307003"/>
            <a:ext cx="6772656" cy="369332"/>
          </a:xfrm>
          <a:prstGeom prst="rect">
            <a:avLst/>
          </a:prstGeom>
        </p:spPr>
        <p:txBody>
          <a:bodyPr wrap="square">
            <a:spAutoFit/>
          </a:bodyPr>
          <a:lstStyle/>
          <a:p>
            <a:r>
              <a:rPr lang="en-US" b="1" i="1" u="sng" dirty="0" smtClean="0">
                <a:solidFill>
                  <a:srgbClr val="FF0000"/>
                </a:solidFill>
              </a:rPr>
              <a:t>Under </a:t>
            </a:r>
            <a:r>
              <a:rPr lang="en-US" b="1" i="1" u="sng" dirty="0">
                <a:solidFill>
                  <a:srgbClr val="FF0000"/>
                </a:solidFill>
              </a:rPr>
              <a:t>interested class</a:t>
            </a:r>
            <a:r>
              <a:rPr lang="en-US" dirty="0"/>
              <a:t>, which attorney has highest </a:t>
            </a:r>
            <a:r>
              <a:rPr lang="en-US" dirty="0" err="1" smtClean="0"/>
              <a:t>success_rate</a:t>
            </a:r>
            <a:r>
              <a:rPr lang="en-US" dirty="0" smtClean="0"/>
              <a:t>?</a:t>
            </a:r>
            <a:endParaRPr lang="en-US" dirty="0"/>
          </a:p>
        </p:txBody>
      </p:sp>
      <p:sp>
        <p:nvSpPr>
          <p:cNvPr id="6" name="TextBox 5"/>
          <p:cNvSpPr txBox="1"/>
          <p:nvPr/>
        </p:nvSpPr>
        <p:spPr>
          <a:xfrm>
            <a:off x="2136648" y="2527798"/>
            <a:ext cx="5081016" cy="369332"/>
          </a:xfrm>
          <a:prstGeom prst="rect">
            <a:avLst/>
          </a:prstGeom>
          <a:noFill/>
        </p:spPr>
        <p:txBody>
          <a:bodyPr wrap="square" rtlCol="0">
            <a:spAutoFit/>
          </a:bodyPr>
          <a:lstStyle/>
          <a:p>
            <a:r>
              <a:rPr lang="en-US" dirty="0" smtClean="0">
                <a:solidFill>
                  <a:srgbClr val="FF0000"/>
                </a:solidFill>
              </a:rPr>
              <a:t>Are you looking for patent attorney? Take your risk!</a:t>
            </a:r>
            <a:endParaRPr lang="en-US" dirty="0">
              <a:solidFill>
                <a:srgbClr val="FF0000"/>
              </a:solidFill>
            </a:endParaRPr>
          </a:p>
        </p:txBody>
      </p:sp>
      <p:sp>
        <p:nvSpPr>
          <p:cNvPr id="7" name="Rectangle 6"/>
          <p:cNvSpPr/>
          <p:nvPr/>
        </p:nvSpPr>
        <p:spPr>
          <a:xfrm>
            <a:off x="276288" y="144015"/>
            <a:ext cx="2527680" cy="461665"/>
          </a:xfrm>
          <a:prstGeom prst="rect">
            <a:avLst/>
          </a:prstGeom>
        </p:spPr>
        <p:txBody>
          <a:bodyPr wrap="none">
            <a:spAutoFit/>
          </a:bodyPr>
          <a:lstStyle/>
          <a:p>
            <a:r>
              <a:rPr lang="en-US" sz="2400" b="1" i="1" u="sng" dirty="0">
                <a:solidFill>
                  <a:srgbClr val="FF0000"/>
                </a:solidFill>
              </a:rPr>
              <a:t>One Step Further: </a:t>
            </a:r>
          </a:p>
        </p:txBody>
      </p:sp>
      <p:sp>
        <p:nvSpPr>
          <p:cNvPr id="8" name="Title 1"/>
          <p:cNvSpPr txBox="1">
            <a:spLocks/>
          </p:cNvSpPr>
          <p:nvPr/>
        </p:nvSpPr>
        <p:spPr>
          <a:xfrm>
            <a:off x="66932" y="4823898"/>
            <a:ext cx="1237735" cy="3013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latin typeface="+mn-lt"/>
                <a:ea typeface="Calibri"/>
                <a:cs typeface="Calibri"/>
                <a:sym typeface="Calibri"/>
              </a:rPr>
              <a:t>attorney_agent</a:t>
            </a:r>
            <a:endParaRPr lang="en-US" sz="1000" dirty="0">
              <a:latin typeface="+mn-lt"/>
            </a:endParaRPr>
          </a:p>
        </p:txBody>
      </p:sp>
    </p:spTree>
    <p:extLst>
      <p:ext uri="{BB962C8B-B14F-4D97-AF65-F5344CB8AC3E}">
        <p14:creationId xmlns:p14="http://schemas.microsoft.com/office/powerpoint/2010/main" val="4178679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30</a:t>
            </a:fld>
            <a:endParaRPr lang="en-US" dirty="0"/>
          </a:p>
        </p:txBody>
      </p:sp>
      <p:sp>
        <p:nvSpPr>
          <p:cNvPr id="5" name="Rectangle 4"/>
          <p:cNvSpPr/>
          <p:nvPr/>
        </p:nvSpPr>
        <p:spPr>
          <a:xfrm>
            <a:off x="243841" y="310528"/>
            <a:ext cx="1344022" cy="369332"/>
          </a:xfrm>
          <a:prstGeom prst="rect">
            <a:avLst/>
          </a:prstGeom>
        </p:spPr>
        <p:txBody>
          <a:bodyPr wrap="none">
            <a:spAutoFit/>
          </a:bodyPr>
          <a:lstStyle/>
          <a:p>
            <a:r>
              <a:rPr lang="en-US" dirty="0" err="1"/>
              <a:t>df_patented</a:t>
            </a:r>
            <a:endParaRPr lang="en-US" dirty="0"/>
          </a:p>
        </p:txBody>
      </p:sp>
      <p:pic>
        <p:nvPicPr>
          <p:cNvPr id="6" name="Picture 5"/>
          <p:cNvPicPr>
            <a:picLocks noChangeAspect="1"/>
          </p:cNvPicPr>
          <p:nvPr/>
        </p:nvPicPr>
        <p:blipFill>
          <a:blip r:embed="rId2"/>
          <a:stretch>
            <a:fillRect/>
          </a:stretch>
        </p:blipFill>
        <p:spPr>
          <a:xfrm>
            <a:off x="243841" y="843809"/>
            <a:ext cx="3165039" cy="516255"/>
          </a:xfrm>
          <a:prstGeom prst="rect">
            <a:avLst/>
          </a:prstGeom>
        </p:spPr>
      </p:pic>
      <p:sp>
        <p:nvSpPr>
          <p:cNvPr id="7" name="Rectangle 6"/>
          <p:cNvSpPr/>
          <p:nvPr/>
        </p:nvSpPr>
        <p:spPr>
          <a:xfrm>
            <a:off x="467362" y="1993218"/>
            <a:ext cx="708848" cy="369332"/>
          </a:xfrm>
          <a:prstGeom prst="rect">
            <a:avLst/>
          </a:prstGeom>
        </p:spPr>
        <p:txBody>
          <a:bodyPr wrap="none">
            <a:spAutoFit/>
          </a:bodyPr>
          <a:lstStyle/>
          <a:p>
            <a:r>
              <a:rPr lang="en-US" dirty="0" err="1"/>
              <a:t>df_all</a:t>
            </a:r>
            <a:endParaRPr lang="en-US" dirty="0"/>
          </a:p>
        </p:txBody>
      </p:sp>
      <p:pic>
        <p:nvPicPr>
          <p:cNvPr id="8" name="Picture 7"/>
          <p:cNvPicPr>
            <a:picLocks noChangeAspect="1"/>
          </p:cNvPicPr>
          <p:nvPr/>
        </p:nvPicPr>
        <p:blipFill>
          <a:blip r:embed="rId3"/>
          <a:stretch>
            <a:fillRect/>
          </a:stretch>
        </p:blipFill>
        <p:spPr>
          <a:xfrm>
            <a:off x="243841" y="2565097"/>
            <a:ext cx="2865120" cy="509355"/>
          </a:xfrm>
          <a:prstGeom prst="rect">
            <a:avLst/>
          </a:prstGeom>
        </p:spPr>
      </p:pic>
      <p:pic>
        <p:nvPicPr>
          <p:cNvPr id="9" name="Picture 8"/>
          <p:cNvPicPr>
            <a:picLocks noChangeAspect="1"/>
          </p:cNvPicPr>
          <p:nvPr/>
        </p:nvPicPr>
        <p:blipFill>
          <a:blip r:embed="rId4"/>
          <a:stretch>
            <a:fillRect/>
          </a:stretch>
        </p:blipFill>
        <p:spPr>
          <a:xfrm>
            <a:off x="3957466" y="1476337"/>
            <a:ext cx="2103718" cy="457200"/>
          </a:xfrm>
          <a:prstGeom prst="rect">
            <a:avLst/>
          </a:prstGeom>
        </p:spPr>
      </p:pic>
      <p:sp>
        <p:nvSpPr>
          <p:cNvPr id="10" name="Right Brace 9"/>
          <p:cNvSpPr/>
          <p:nvPr/>
        </p:nvSpPr>
        <p:spPr>
          <a:xfrm>
            <a:off x="3481902" y="1101936"/>
            <a:ext cx="299545" cy="12124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 name="Straight Arrow Connector 11"/>
          <p:cNvCxnSpPr>
            <a:stCxn id="5" idx="2"/>
          </p:cNvCxnSpPr>
          <p:nvPr/>
        </p:nvCxnSpPr>
        <p:spPr>
          <a:xfrm>
            <a:off x="915852" y="679860"/>
            <a:ext cx="0" cy="1639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840653" y="2375416"/>
            <a:ext cx="0" cy="1639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5"/>
          <a:stretch>
            <a:fillRect/>
          </a:stretch>
        </p:blipFill>
        <p:spPr>
          <a:xfrm>
            <a:off x="4073060" y="3240866"/>
            <a:ext cx="2103718" cy="459849"/>
          </a:xfrm>
          <a:prstGeom prst="rect">
            <a:avLst/>
          </a:prstGeom>
        </p:spPr>
      </p:pic>
      <p:sp>
        <p:nvSpPr>
          <p:cNvPr id="15" name="Rectangle 14"/>
          <p:cNvSpPr/>
          <p:nvPr/>
        </p:nvSpPr>
        <p:spPr>
          <a:xfrm>
            <a:off x="1918789" y="1611928"/>
            <a:ext cx="2069797" cy="215444"/>
          </a:xfrm>
          <a:prstGeom prst="rect">
            <a:avLst/>
          </a:prstGeom>
        </p:spPr>
        <p:txBody>
          <a:bodyPr wrap="none">
            <a:spAutoFit/>
          </a:bodyPr>
          <a:lstStyle/>
          <a:p>
            <a:r>
              <a:rPr lang="en-US" sz="800" dirty="0"/>
              <a:t>on=['</a:t>
            </a:r>
            <a:r>
              <a:rPr lang="en-US" sz="800" dirty="0" err="1"/>
              <a:t>uspc_class</a:t>
            </a:r>
            <a:r>
              <a:rPr lang="en-US" sz="800" dirty="0"/>
              <a:t>', '</a:t>
            </a:r>
            <a:r>
              <a:rPr lang="en-US" sz="800" dirty="0" err="1"/>
              <a:t>atty_registration_number</a:t>
            </a:r>
            <a:r>
              <a:rPr lang="en-US" sz="800" dirty="0"/>
              <a:t>']</a:t>
            </a:r>
          </a:p>
        </p:txBody>
      </p:sp>
      <p:sp>
        <p:nvSpPr>
          <p:cNvPr id="16" name="Rectangle 15"/>
          <p:cNvSpPr/>
          <p:nvPr/>
        </p:nvSpPr>
        <p:spPr>
          <a:xfrm>
            <a:off x="3957466" y="2822600"/>
            <a:ext cx="1415965" cy="369332"/>
          </a:xfrm>
          <a:prstGeom prst="rect">
            <a:avLst/>
          </a:prstGeom>
        </p:spPr>
        <p:txBody>
          <a:bodyPr wrap="none">
            <a:spAutoFit/>
          </a:bodyPr>
          <a:lstStyle/>
          <a:p>
            <a:r>
              <a:rPr lang="en-US" dirty="0" smtClean="0"/>
              <a:t>Attorney info</a:t>
            </a:r>
            <a:endParaRPr lang="en-US" dirty="0"/>
          </a:p>
        </p:txBody>
      </p:sp>
      <p:pic>
        <p:nvPicPr>
          <p:cNvPr id="17" name="Picture 16"/>
          <p:cNvPicPr>
            <a:picLocks noChangeAspect="1"/>
          </p:cNvPicPr>
          <p:nvPr/>
        </p:nvPicPr>
        <p:blipFill>
          <a:blip r:embed="rId6"/>
          <a:stretch>
            <a:fillRect/>
          </a:stretch>
        </p:blipFill>
        <p:spPr>
          <a:xfrm>
            <a:off x="6560135" y="2341619"/>
            <a:ext cx="2430146" cy="433955"/>
          </a:xfrm>
          <a:prstGeom prst="rect">
            <a:avLst/>
          </a:prstGeom>
        </p:spPr>
      </p:pic>
      <p:sp>
        <p:nvSpPr>
          <p:cNvPr id="18" name="Right Brace 17"/>
          <p:cNvSpPr/>
          <p:nvPr/>
        </p:nvSpPr>
        <p:spPr>
          <a:xfrm>
            <a:off x="6160887" y="1780010"/>
            <a:ext cx="299545" cy="161438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itle 1"/>
          <p:cNvSpPr txBox="1">
            <a:spLocks/>
          </p:cNvSpPr>
          <p:nvPr/>
        </p:nvSpPr>
        <p:spPr>
          <a:xfrm>
            <a:off x="66932" y="4823898"/>
            <a:ext cx="1237735" cy="3013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latin typeface="+mn-lt"/>
                <a:ea typeface="Calibri"/>
                <a:cs typeface="Calibri"/>
                <a:sym typeface="Calibri"/>
              </a:rPr>
              <a:t>attorney_agent</a:t>
            </a:r>
            <a:endParaRPr lang="en-US" sz="1000" dirty="0">
              <a:latin typeface="+mn-lt"/>
            </a:endParaRPr>
          </a:p>
        </p:txBody>
      </p:sp>
    </p:spTree>
    <p:extLst>
      <p:ext uri="{BB962C8B-B14F-4D97-AF65-F5344CB8AC3E}">
        <p14:creationId xmlns:p14="http://schemas.microsoft.com/office/powerpoint/2010/main" val="38750047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31</a:t>
            </a:fld>
            <a:endParaRPr lang="en-US" dirty="0"/>
          </a:p>
        </p:txBody>
      </p:sp>
      <p:pic>
        <p:nvPicPr>
          <p:cNvPr id="7" name="Picture 6"/>
          <p:cNvPicPr>
            <a:picLocks noChangeAspect="1"/>
          </p:cNvPicPr>
          <p:nvPr/>
        </p:nvPicPr>
        <p:blipFill>
          <a:blip r:embed="rId3"/>
          <a:stretch>
            <a:fillRect/>
          </a:stretch>
        </p:blipFill>
        <p:spPr>
          <a:xfrm>
            <a:off x="701427" y="1306830"/>
            <a:ext cx="8235315" cy="2851269"/>
          </a:xfrm>
          <a:prstGeom prst="rect">
            <a:avLst/>
          </a:prstGeom>
        </p:spPr>
      </p:pic>
      <p:sp>
        <p:nvSpPr>
          <p:cNvPr id="8" name="TextBox 7"/>
          <p:cNvSpPr txBox="1"/>
          <p:nvPr/>
        </p:nvSpPr>
        <p:spPr>
          <a:xfrm>
            <a:off x="5022067" y="4252948"/>
            <a:ext cx="3615888" cy="369332"/>
          </a:xfrm>
          <a:prstGeom prst="rect">
            <a:avLst/>
          </a:prstGeom>
          <a:noFill/>
        </p:spPr>
        <p:txBody>
          <a:bodyPr wrap="square" rtlCol="0">
            <a:spAutoFit/>
          </a:bodyPr>
          <a:lstStyle/>
          <a:p>
            <a:r>
              <a:rPr lang="en-US" b="1" i="1" u="sng" dirty="0" smtClean="0">
                <a:solidFill>
                  <a:srgbClr val="FF0000"/>
                </a:solidFill>
              </a:rPr>
              <a:t>Which attorney would you </a:t>
            </a:r>
            <a:r>
              <a:rPr lang="en-US" b="1" i="1" u="sng" dirty="0" smtClean="0">
                <a:solidFill>
                  <a:srgbClr val="FF0000"/>
                </a:solidFill>
              </a:rPr>
              <a:t>want? </a:t>
            </a:r>
            <a:endParaRPr lang="en-US" b="1" i="1" u="sng" dirty="0">
              <a:solidFill>
                <a:srgbClr val="FF0000"/>
              </a:solidFill>
            </a:endParaRPr>
          </a:p>
        </p:txBody>
      </p:sp>
      <p:pic>
        <p:nvPicPr>
          <p:cNvPr id="9" name="Picture 8"/>
          <p:cNvPicPr>
            <a:picLocks noChangeAspect="1"/>
          </p:cNvPicPr>
          <p:nvPr/>
        </p:nvPicPr>
        <p:blipFill>
          <a:blip r:embed="rId4"/>
          <a:stretch>
            <a:fillRect/>
          </a:stretch>
        </p:blipFill>
        <p:spPr>
          <a:xfrm>
            <a:off x="7923497" y="1855569"/>
            <a:ext cx="738519" cy="999173"/>
          </a:xfrm>
          <a:prstGeom prst="rect">
            <a:avLst/>
          </a:prstGeom>
        </p:spPr>
      </p:pic>
      <p:pic>
        <p:nvPicPr>
          <p:cNvPr id="10" name="Picture 9"/>
          <p:cNvPicPr>
            <a:picLocks noChangeAspect="1"/>
          </p:cNvPicPr>
          <p:nvPr/>
        </p:nvPicPr>
        <p:blipFill>
          <a:blip r:embed="rId5"/>
          <a:stretch>
            <a:fillRect/>
          </a:stretch>
        </p:blipFill>
        <p:spPr>
          <a:xfrm>
            <a:off x="7923497" y="867668"/>
            <a:ext cx="714458" cy="878324"/>
          </a:xfrm>
          <a:prstGeom prst="rect">
            <a:avLst/>
          </a:prstGeom>
        </p:spPr>
      </p:pic>
      <p:sp>
        <p:nvSpPr>
          <p:cNvPr id="11" name="Rectangle 10"/>
          <p:cNvSpPr/>
          <p:nvPr/>
        </p:nvSpPr>
        <p:spPr>
          <a:xfrm>
            <a:off x="246770" y="4381817"/>
            <a:ext cx="1911101" cy="215444"/>
          </a:xfrm>
          <a:prstGeom prst="rect">
            <a:avLst/>
          </a:prstGeom>
        </p:spPr>
        <p:txBody>
          <a:bodyPr wrap="none">
            <a:spAutoFit/>
          </a:bodyPr>
          <a:lstStyle/>
          <a:p>
            <a:r>
              <a:rPr lang="en-US" sz="800" dirty="0" smtClean="0"/>
              <a:t>https://www.oblon.com/norman-f-oblon</a:t>
            </a:r>
            <a:endParaRPr lang="en-US" sz="800" dirty="0"/>
          </a:p>
        </p:txBody>
      </p:sp>
      <p:sp>
        <p:nvSpPr>
          <p:cNvPr id="12" name="Rectangle 11"/>
          <p:cNvSpPr/>
          <p:nvPr/>
        </p:nvSpPr>
        <p:spPr>
          <a:xfrm>
            <a:off x="246770" y="4530410"/>
            <a:ext cx="4572000" cy="215444"/>
          </a:xfrm>
          <a:prstGeom prst="rect">
            <a:avLst/>
          </a:prstGeom>
        </p:spPr>
        <p:txBody>
          <a:bodyPr>
            <a:spAutoFit/>
          </a:bodyPr>
          <a:lstStyle/>
          <a:p>
            <a:r>
              <a:rPr lang="en-US" sz="800" dirty="0"/>
              <a:t>http://laubscherlaw.com/our-firm/arthur-schwartz.html</a:t>
            </a:r>
          </a:p>
        </p:txBody>
      </p:sp>
      <p:sp>
        <p:nvSpPr>
          <p:cNvPr id="13" name="Rectangle 12"/>
          <p:cNvSpPr/>
          <p:nvPr/>
        </p:nvSpPr>
        <p:spPr>
          <a:xfrm>
            <a:off x="1879144" y="640973"/>
            <a:ext cx="5332357" cy="369332"/>
          </a:xfrm>
          <a:prstGeom prst="rect">
            <a:avLst/>
          </a:prstGeom>
        </p:spPr>
        <p:txBody>
          <a:bodyPr wrap="none">
            <a:spAutoFit/>
          </a:bodyPr>
          <a:lstStyle/>
          <a:p>
            <a:r>
              <a:rPr lang="en-US" dirty="0" smtClean="0">
                <a:latin typeface="+mj-lt"/>
              </a:rPr>
              <a:t>your_interest </a:t>
            </a:r>
            <a:r>
              <a:rPr lang="en-US" dirty="0">
                <a:latin typeface="+mj-lt"/>
              </a:rPr>
              <a:t>= "</a:t>
            </a:r>
            <a:r>
              <a:rPr lang="en-US" dirty="0" smtClean="0">
                <a:latin typeface="+mj-lt"/>
              </a:rPr>
              <a:t>074”, </a:t>
            </a:r>
            <a:r>
              <a:rPr lang="en-US" dirty="0" smtClean="0">
                <a:latin typeface="+mj-lt"/>
              </a:rPr>
              <a:t>Machine </a:t>
            </a:r>
            <a:r>
              <a:rPr lang="en-US" dirty="0">
                <a:latin typeface="+mj-lt"/>
              </a:rPr>
              <a:t>element or mechanism</a:t>
            </a:r>
          </a:p>
        </p:txBody>
      </p:sp>
      <p:sp>
        <p:nvSpPr>
          <p:cNvPr id="15" name="Rectangle 14"/>
          <p:cNvSpPr/>
          <p:nvPr/>
        </p:nvSpPr>
        <p:spPr>
          <a:xfrm>
            <a:off x="155934" y="113615"/>
            <a:ext cx="6783815" cy="461665"/>
          </a:xfrm>
          <a:prstGeom prst="rect">
            <a:avLst/>
          </a:prstGeom>
        </p:spPr>
        <p:txBody>
          <a:bodyPr wrap="square">
            <a:spAutoFit/>
          </a:bodyPr>
          <a:lstStyle/>
          <a:p>
            <a:pPr fontAlgn="base"/>
            <a:r>
              <a:rPr lang="en-US" sz="2400" b="1" i="1" u="sng" dirty="0" smtClean="0">
                <a:solidFill>
                  <a:srgbClr val="FF0000"/>
                </a:solidFill>
              </a:rPr>
              <a:t>HesJustNotThatIntoYou App</a:t>
            </a:r>
            <a:endParaRPr lang="en-US" sz="2400" b="1" i="1" u="sng" dirty="0">
              <a:solidFill>
                <a:srgbClr val="FF0000"/>
              </a:solidFill>
            </a:endParaRPr>
          </a:p>
        </p:txBody>
      </p:sp>
      <p:sp>
        <p:nvSpPr>
          <p:cNvPr id="16" name="Title 1"/>
          <p:cNvSpPr txBox="1">
            <a:spLocks/>
          </p:cNvSpPr>
          <p:nvPr/>
        </p:nvSpPr>
        <p:spPr>
          <a:xfrm>
            <a:off x="66932" y="4823898"/>
            <a:ext cx="1237735" cy="3013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latin typeface="+mn-lt"/>
                <a:ea typeface="Calibri"/>
                <a:cs typeface="Calibri"/>
                <a:sym typeface="Calibri"/>
              </a:rPr>
              <a:t>attorney_agent</a:t>
            </a:r>
            <a:endParaRPr lang="en-US" sz="1000" dirty="0">
              <a:latin typeface="+mn-lt"/>
            </a:endParaRPr>
          </a:p>
        </p:txBody>
      </p:sp>
    </p:spTree>
    <p:extLst>
      <p:ext uri="{BB962C8B-B14F-4D97-AF65-F5344CB8AC3E}">
        <p14:creationId xmlns:p14="http://schemas.microsoft.com/office/powerpoint/2010/main" val="31158881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32</a:t>
            </a:fld>
            <a:endParaRPr lang="en-US" dirty="0"/>
          </a:p>
        </p:txBody>
      </p:sp>
      <p:sp>
        <p:nvSpPr>
          <p:cNvPr id="5" name="Google Shape;496;p42"/>
          <p:cNvSpPr/>
          <p:nvPr/>
        </p:nvSpPr>
        <p:spPr>
          <a:xfrm>
            <a:off x="1222103" y="1623101"/>
            <a:ext cx="6570892" cy="980056"/>
          </a:xfrm>
          <a:prstGeom prst="rect">
            <a:avLst/>
          </a:prstGeom>
          <a:noFill/>
          <a:ln>
            <a:noFill/>
          </a:ln>
        </p:spPr>
        <p:txBody>
          <a:bodyPr spcFirstLastPara="1" wrap="square" lIns="68569" tIns="34275" rIns="68569" bIns="34275" anchor="ctr" anchorCtr="0">
            <a:noAutofit/>
          </a:bodyPr>
          <a:lstStyle/>
          <a:p>
            <a:pPr algn="ctr"/>
            <a:r>
              <a:rPr lang="en-US" sz="4000" b="1" dirty="0">
                <a:ea typeface="Calibri"/>
                <a:cs typeface="Calibri"/>
                <a:sym typeface="Calibri"/>
              </a:rPr>
              <a:t>all_inventors</a:t>
            </a:r>
            <a:endParaRPr sz="4000" b="1" dirty="0">
              <a:ea typeface="Calibri"/>
              <a:cs typeface="Calibri"/>
              <a:sym typeface="Calibri"/>
            </a:endParaRPr>
          </a:p>
        </p:txBody>
      </p:sp>
      <p:sp>
        <p:nvSpPr>
          <p:cNvPr id="6" name="Google Shape;496;p42"/>
          <p:cNvSpPr/>
          <p:nvPr/>
        </p:nvSpPr>
        <p:spPr>
          <a:xfrm>
            <a:off x="130589" y="4834828"/>
            <a:ext cx="965043" cy="292196"/>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all_inventors</a:t>
            </a:r>
            <a:endParaRPr sz="1000" dirty="0">
              <a:ea typeface="Calibri"/>
              <a:cs typeface="Calibri"/>
              <a:sym typeface="Calibri"/>
            </a:endParaRPr>
          </a:p>
        </p:txBody>
      </p:sp>
    </p:spTree>
    <p:extLst>
      <p:ext uri="{BB962C8B-B14F-4D97-AF65-F5344CB8AC3E}">
        <p14:creationId xmlns:p14="http://schemas.microsoft.com/office/powerpoint/2010/main" val="16054698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33</a:t>
            </a:fld>
            <a:endParaRPr lang="en-US" dirty="0"/>
          </a:p>
        </p:txBody>
      </p:sp>
      <p:pic>
        <p:nvPicPr>
          <p:cNvPr id="5" name="Picture 4"/>
          <p:cNvPicPr>
            <a:picLocks noChangeAspect="1"/>
          </p:cNvPicPr>
          <p:nvPr/>
        </p:nvPicPr>
        <p:blipFill>
          <a:blip r:embed="rId2"/>
          <a:stretch>
            <a:fillRect/>
          </a:stretch>
        </p:blipFill>
        <p:spPr>
          <a:xfrm>
            <a:off x="1654092" y="925366"/>
            <a:ext cx="7434819" cy="2699411"/>
          </a:xfrm>
          <a:prstGeom prst="rect">
            <a:avLst/>
          </a:prstGeom>
        </p:spPr>
      </p:pic>
      <p:sp>
        <p:nvSpPr>
          <p:cNvPr id="6" name="Rectangle 5"/>
          <p:cNvSpPr/>
          <p:nvPr/>
        </p:nvSpPr>
        <p:spPr>
          <a:xfrm>
            <a:off x="670641" y="4258688"/>
            <a:ext cx="8150772" cy="369332"/>
          </a:xfrm>
          <a:prstGeom prst="rect">
            <a:avLst/>
          </a:prstGeom>
        </p:spPr>
        <p:txBody>
          <a:bodyPr wrap="square">
            <a:spAutoFit/>
          </a:bodyPr>
          <a:lstStyle/>
          <a:p>
            <a:r>
              <a:rPr lang="en-US" dirty="0" smtClean="0"/>
              <a:t>World Region </a:t>
            </a:r>
            <a:r>
              <a:rPr lang="en-US" dirty="0"/>
              <a:t>Rank: US, Japan, </a:t>
            </a:r>
            <a:r>
              <a:rPr lang="en-US" dirty="0" err="1"/>
              <a:t>Germnay</a:t>
            </a:r>
            <a:r>
              <a:rPr lang="en-US" dirty="0"/>
              <a:t>, Korea, Taiwan, UK, Canada, France, China</a:t>
            </a:r>
          </a:p>
        </p:txBody>
      </p:sp>
      <p:pic>
        <p:nvPicPr>
          <p:cNvPr id="9" name="Picture 8"/>
          <p:cNvPicPr>
            <a:picLocks noChangeAspect="1"/>
          </p:cNvPicPr>
          <p:nvPr/>
        </p:nvPicPr>
        <p:blipFill>
          <a:blip r:embed="rId3"/>
          <a:stretch>
            <a:fillRect/>
          </a:stretch>
        </p:blipFill>
        <p:spPr>
          <a:xfrm>
            <a:off x="374100" y="775594"/>
            <a:ext cx="1143000" cy="3200400"/>
          </a:xfrm>
          <a:prstGeom prst="rect">
            <a:avLst/>
          </a:prstGeom>
        </p:spPr>
      </p:pic>
      <p:sp>
        <p:nvSpPr>
          <p:cNvPr id="2" name="TextBox 1"/>
          <p:cNvSpPr txBox="1"/>
          <p:nvPr/>
        </p:nvSpPr>
        <p:spPr>
          <a:xfrm>
            <a:off x="64914" y="89307"/>
            <a:ext cx="6158505" cy="369332"/>
          </a:xfrm>
          <a:prstGeom prst="rect">
            <a:avLst/>
          </a:prstGeom>
          <a:noFill/>
        </p:spPr>
        <p:txBody>
          <a:bodyPr wrap="square" rtlCol="0">
            <a:spAutoFit/>
          </a:bodyPr>
          <a:lstStyle/>
          <a:p>
            <a:r>
              <a:rPr lang="en-US" b="1" i="1" u="sng" dirty="0" smtClean="0">
                <a:solidFill>
                  <a:srgbClr val="FF0000"/>
                </a:solidFill>
              </a:rPr>
              <a:t>Which world regions apply most to USPTO based on inventors?</a:t>
            </a:r>
            <a:endParaRPr lang="en-US" b="1" i="1" u="sng" dirty="0">
              <a:solidFill>
                <a:srgbClr val="FF0000"/>
              </a:solidFill>
            </a:endParaRPr>
          </a:p>
        </p:txBody>
      </p:sp>
      <p:sp>
        <p:nvSpPr>
          <p:cNvPr id="7" name="Google Shape;496;p42"/>
          <p:cNvSpPr/>
          <p:nvPr/>
        </p:nvSpPr>
        <p:spPr>
          <a:xfrm>
            <a:off x="130589" y="4834828"/>
            <a:ext cx="965043" cy="292196"/>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all_inventors</a:t>
            </a:r>
            <a:endParaRPr sz="1000" dirty="0">
              <a:ea typeface="Calibri"/>
              <a:cs typeface="Calibri"/>
              <a:sym typeface="Calibri"/>
            </a:endParaRPr>
          </a:p>
        </p:txBody>
      </p:sp>
    </p:spTree>
    <p:extLst>
      <p:ext uri="{BB962C8B-B14F-4D97-AF65-F5344CB8AC3E}">
        <p14:creationId xmlns:p14="http://schemas.microsoft.com/office/powerpoint/2010/main" val="8185698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34</a:t>
            </a:fld>
            <a:endParaRPr lang="en-US" dirty="0"/>
          </a:p>
        </p:txBody>
      </p:sp>
      <p:pic>
        <p:nvPicPr>
          <p:cNvPr id="5" name="Picture 4"/>
          <p:cNvPicPr>
            <a:picLocks noChangeAspect="1"/>
          </p:cNvPicPr>
          <p:nvPr/>
        </p:nvPicPr>
        <p:blipFill>
          <a:blip r:embed="rId3"/>
          <a:stretch>
            <a:fillRect/>
          </a:stretch>
        </p:blipFill>
        <p:spPr>
          <a:xfrm>
            <a:off x="1745197" y="1668959"/>
            <a:ext cx="7456468" cy="2727599"/>
          </a:xfrm>
          <a:prstGeom prst="rect">
            <a:avLst/>
          </a:prstGeom>
        </p:spPr>
      </p:pic>
      <p:pic>
        <p:nvPicPr>
          <p:cNvPr id="6" name="Picture 5"/>
          <p:cNvPicPr>
            <a:picLocks noChangeAspect="1"/>
          </p:cNvPicPr>
          <p:nvPr/>
        </p:nvPicPr>
        <p:blipFill>
          <a:blip r:embed="rId4"/>
          <a:stretch>
            <a:fillRect/>
          </a:stretch>
        </p:blipFill>
        <p:spPr>
          <a:xfrm>
            <a:off x="401714" y="872057"/>
            <a:ext cx="1266825" cy="3190875"/>
          </a:xfrm>
          <a:prstGeom prst="rect">
            <a:avLst/>
          </a:prstGeom>
        </p:spPr>
      </p:pic>
      <p:sp>
        <p:nvSpPr>
          <p:cNvPr id="7" name="Rectangle 6"/>
          <p:cNvSpPr/>
          <p:nvPr/>
        </p:nvSpPr>
        <p:spPr>
          <a:xfrm>
            <a:off x="2691153" y="4396558"/>
            <a:ext cx="3623556" cy="369332"/>
          </a:xfrm>
          <a:prstGeom prst="rect">
            <a:avLst/>
          </a:prstGeom>
        </p:spPr>
        <p:txBody>
          <a:bodyPr wrap="none">
            <a:spAutoFit/>
          </a:bodyPr>
          <a:lstStyle/>
          <a:p>
            <a:r>
              <a:rPr lang="en-US" dirty="0" smtClean="0"/>
              <a:t>State </a:t>
            </a:r>
            <a:r>
              <a:rPr lang="en-US" dirty="0"/>
              <a:t>Rank: CA, NY, TX, MA, NJ, PA, IL</a:t>
            </a:r>
          </a:p>
        </p:txBody>
      </p:sp>
      <p:sp>
        <p:nvSpPr>
          <p:cNvPr id="11" name="Google Shape;558;p44"/>
          <p:cNvSpPr/>
          <p:nvPr/>
        </p:nvSpPr>
        <p:spPr>
          <a:xfrm rot="286311" flipH="1">
            <a:off x="1334895" y="243316"/>
            <a:ext cx="3215780" cy="907341"/>
          </a:xfrm>
          <a:custGeom>
            <a:avLst/>
            <a:gdLst/>
            <a:ahLst/>
            <a:cxnLst/>
            <a:rect l="l" t="t" r="r" b="b"/>
            <a:pathLst>
              <a:path w="458" h="215" extrusionOk="0">
                <a:moveTo>
                  <a:pt x="416" y="206"/>
                </a:moveTo>
                <a:lnTo>
                  <a:pt x="420" y="211"/>
                </a:lnTo>
                <a:lnTo>
                  <a:pt x="424" y="213"/>
                </a:lnTo>
                <a:lnTo>
                  <a:pt x="430" y="214"/>
                </a:lnTo>
                <a:lnTo>
                  <a:pt x="434" y="215"/>
                </a:lnTo>
                <a:lnTo>
                  <a:pt x="438" y="214"/>
                </a:lnTo>
                <a:lnTo>
                  <a:pt x="443" y="214"/>
                </a:lnTo>
                <a:lnTo>
                  <a:pt x="446" y="212"/>
                </a:lnTo>
                <a:lnTo>
                  <a:pt x="450" y="210"/>
                </a:lnTo>
                <a:lnTo>
                  <a:pt x="453" y="206"/>
                </a:lnTo>
                <a:lnTo>
                  <a:pt x="456" y="202"/>
                </a:lnTo>
                <a:lnTo>
                  <a:pt x="457" y="197"/>
                </a:lnTo>
                <a:lnTo>
                  <a:pt x="458" y="193"/>
                </a:lnTo>
                <a:lnTo>
                  <a:pt x="458" y="189"/>
                </a:lnTo>
                <a:lnTo>
                  <a:pt x="457" y="184"/>
                </a:lnTo>
                <a:lnTo>
                  <a:pt x="455" y="180"/>
                </a:lnTo>
                <a:lnTo>
                  <a:pt x="453" y="175"/>
                </a:lnTo>
                <a:lnTo>
                  <a:pt x="442" y="163"/>
                </a:lnTo>
                <a:lnTo>
                  <a:pt x="432" y="152"/>
                </a:lnTo>
                <a:lnTo>
                  <a:pt x="420" y="142"/>
                </a:lnTo>
                <a:lnTo>
                  <a:pt x="409" y="132"/>
                </a:lnTo>
                <a:lnTo>
                  <a:pt x="397" y="123"/>
                </a:lnTo>
                <a:lnTo>
                  <a:pt x="383" y="115"/>
                </a:lnTo>
                <a:lnTo>
                  <a:pt x="370" y="107"/>
                </a:lnTo>
                <a:lnTo>
                  <a:pt x="357" y="100"/>
                </a:lnTo>
                <a:lnTo>
                  <a:pt x="344" y="94"/>
                </a:lnTo>
                <a:lnTo>
                  <a:pt x="329" y="87"/>
                </a:lnTo>
                <a:lnTo>
                  <a:pt x="315" y="83"/>
                </a:lnTo>
                <a:lnTo>
                  <a:pt x="299" y="78"/>
                </a:lnTo>
                <a:lnTo>
                  <a:pt x="285" y="74"/>
                </a:lnTo>
                <a:lnTo>
                  <a:pt x="270" y="72"/>
                </a:lnTo>
                <a:lnTo>
                  <a:pt x="254" y="69"/>
                </a:lnTo>
                <a:lnTo>
                  <a:pt x="239" y="67"/>
                </a:lnTo>
                <a:lnTo>
                  <a:pt x="217" y="67"/>
                </a:lnTo>
                <a:lnTo>
                  <a:pt x="196" y="67"/>
                </a:lnTo>
                <a:lnTo>
                  <a:pt x="175" y="69"/>
                </a:lnTo>
                <a:lnTo>
                  <a:pt x="154" y="74"/>
                </a:lnTo>
                <a:lnTo>
                  <a:pt x="134" y="78"/>
                </a:lnTo>
                <a:lnTo>
                  <a:pt x="114" y="84"/>
                </a:lnTo>
                <a:lnTo>
                  <a:pt x="94" y="91"/>
                </a:lnTo>
                <a:lnTo>
                  <a:pt x="75" y="100"/>
                </a:lnTo>
                <a:lnTo>
                  <a:pt x="102" y="33"/>
                </a:lnTo>
                <a:lnTo>
                  <a:pt x="104" y="28"/>
                </a:lnTo>
                <a:lnTo>
                  <a:pt x="104" y="23"/>
                </a:lnTo>
                <a:lnTo>
                  <a:pt x="104" y="19"/>
                </a:lnTo>
                <a:lnTo>
                  <a:pt x="102" y="14"/>
                </a:lnTo>
                <a:lnTo>
                  <a:pt x="99" y="11"/>
                </a:lnTo>
                <a:lnTo>
                  <a:pt x="97" y="6"/>
                </a:lnTo>
                <a:lnTo>
                  <a:pt x="93" y="4"/>
                </a:lnTo>
                <a:lnTo>
                  <a:pt x="88" y="2"/>
                </a:lnTo>
                <a:lnTo>
                  <a:pt x="84" y="0"/>
                </a:lnTo>
                <a:lnTo>
                  <a:pt x="80" y="0"/>
                </a:lnTo>
                <a:lnTo>
                  <a:pt x="75" y="1"/>
                </a:lnTo>
                <a:lnTo>
                  <a:pt x="71" y="2"/>
                </a:lnTo>
                <a:lnTo>
                  <a:pt x="66" y="4"/>
                </a:lnTo>
                <a:lnTo>
                  <a:pt x="63" y="6"/>
                </a:lnTo>
                <a:lnTo>
                  <a:pt x="60" y="11"/>
                </a:lnTo>
                <a:lnTo>
                  <a:pt x="58" y="14"/>
                </a:lnTo>
                <a:lnTo>
                  <a:pt x="2" y="152"/>
                </a:lnTo>
                <a:lnTo>
                  <a:pt x="2" y="153"/>
                </a:lnTo>
                <a:lnTo>
                  <a:pt x="2" y="153"/>
                </a:lnTo>
                <a:lnTo>
                  <a:pt x="1" y="154"/>
                </a:lnTo>
                <a:lnTo>
                  <a:pt x="1" y="155"/>
                </a:lnTo>
                <a:lnTo>
                  <a:pt x="1" y="158"/>
                </a:lnTo>
                <a:lnTo>
                  <a:pt x="1" y="160"/>
                </a:lnTo>
                <a:lnTo>
                  <a:pt x="0" y="160"/>
                </a:lnTo>
                <a:lnTo>
                  <a:pt x="0" y="161"/>
                </a:lnTo>
                <a:lnTo>
                  <a:pt x="1" y="167"/>
                </a:lnTo>
                <a:lnTo>
                  <a:pt x="3" y="173"/>
                </a:lnTo>
                <a:lnTo>
                  <a:pt x="3" y="173"/>
                </a:lnTo>
                <a:lnTo>
                  <a:pt x="3" y="173"/>
                </a:lnTo>
                <a:lnTo>
                  <a:pt x="3" y="173"/>
                </a:lnTo>
                <a:lnTo>
                  <a:pt x="3" y="174"/>
                </a:lnTo>
                <a:lnTo>
                  <a:pt x="5" y="175"/>
                </a:lnTo>
                <a:lnTo>
                  <a:pt x="6" y="176"/>
                </a:lnTo>
                <a:lnTo>
                  <a:pt x="6" y="176"/>
                </a:lnTo>
                <a:lnTo>
                  <a:pt x="7" y="176"/>
                </a:lnTo>
                <a:lnTo>
                  <a:pt x="7" y="176"/>
                </a:lnTo>
                <a:lnTo>
                  <a:pt x="7" y="178"/>
                </a:lnTo>
                <a:lnTo>
                  <a:pt x="8" y="179"/>
                </a:lnTo>
                <a:lnTo>
                  <a:pt x="9" y="180"/>
                </a:lnTo>
                <a:lnTo>
                  <a:pt x="10" y="180"/>
                </a:lnTo>
                <a:lnTo>
                  <a:pt x="10" y="181"/>
                </a:lnTo>
                <a:lnTo>
                  <a:pt x="11" y="182"/>
                </a:lnTo>
                <a:lnTo>
                  <a:pt x="13" y="182"/>
                </a:lnTo>
                <a:lnTo>
                  <a:pt x="13" y="182"/>
                </a:lnTo>
                <a:lnTo>
                  <a:pt x="14" y="183"/>
                </a:lnTo>
                <a:lnTo>
                  <a:pt x="17" y="184"/>
                </a:lnTo>
                <a:lnTo>
                  <a:pt x="18" y="185"/>
                </a:lnTo>
                <a:lnTo>
                  <a:pt x="19" y="185"/>
                </a:lnTo>
                <a:lnTo>
                  <a:pt x="19" y="185"/>
                </a:lnTo>
                <a:lnTo>
                  <a:pt x="21" y="185"/>
                </a:lnTo>
                <a:lnTo>
                  <a:pt x="22" y="185"/>
                </a:lnTo>
                <a:lnTo>
                  <a:pt x="170" y="201"/>
                </a:lnTo>
                <a:lnTo>
                  <a:pt x="171" y="201"/>
                </a:lnTo>
                <a:lnTo>
                  <a:pt x="172" y="201"/>
                </a:lnTo>
                <a:lnTo>
                  <a:pt x="177" y="200"/>
                </a:lnTo>
                <a:lnTo>
                  <a:pt x="181" y="199"/>
                </a:lnTo>
                <a:lnTo>
                  <a:pt x="186" y="196"/>
                </a:lnTo>
                <a:lnTo>
                  <a:pt x="189" y="194"/>
                </a:lnTo>
                <a:lnTo>
                  <a:pt x="191" y="191"/>
                </a:lnTo>
                <a:lnTo>
                  <a:pt x="193" y="188"/>
                </a:lnTo>
                <a:lnTo>
                  <a:pt x="196" y="183"/>
                </a:lnTo>
                <a:lnTo>
                  <a:pt x="197" y="179"/>
                </a:lnTo>
                <a:lnTo>
                  <a:pt x="197" y="174"/>
                </a:lnTo>
                <a:lnTo>
                  <a:pt x="196" y="169"/>
                </a:lnTo>
                <a:lnTo>
                  <a:pt x="193" y="165"/>
                </a:lnTo>
                <a:lnTo>
                  <a:pt x="191" y="161"/>
                </a:lnTo>
                <a:lnTo>
                  <a:pt x="188" y="158"/>
                </a:lnTo>
                <a:lnTo>
                  <a:pt x="183" y="155"/>
                </a:lnTo>
                <a:lnTo>
                  <a:pt x="180" y="153"/>
                </a:lnTo>
                <a:lnTo>
                  <a:pt x="175" y="152"/>
                </a:lnTo>
                <a:lnTo>
                  <a:pt x="94" y="144"/>
                </a:lnTo>
                <a:lnTo>
                  <a:pt x="111" y="137"/>
                </a:lnTo>
                <a:lnTo>
                  <a:pt x="127" y="130"/>
                </a:lnTo>
                <a:lnTo>
                  <a:pt x="145" y="125"/>
                </a:lnTo>
                <a:lnTo>
                  <a:pt x="162" y="120"/>
                </a:lnTo>
                <a:lnTo>
                  <a:pt x="180" y="118"/>
                </a:lnTo>
                <a:lnTo>
                  <a:pt x="198" y="116"/>
                </a:lnTo>
                <a:lnTo>
                  <a:pt x="217" y="115"/>
                </a:lnTo>
                <a:lnTo>
                  <a:pt x="235" y="116"/>
                </a:lnTo>
                <a:lnTo>
                  <a:pt x="249" y="117"/>
                </a:lnTo>
                <a:lnTo>
                  <a:pt x="262" y="118"/>
                </a:lnTo>
                <a:lnTo>
                  <a:pt x="274" y="121"/>
                </a:lnTo>
                <a:lnTo>
                  <a:pt x="287" y="123"/>
                </a:lnTo>
                <a:lnTo>
                  <a:pt x="299" y="128"/>
                </a:lnTo>
                <a:lnTo>
                  <a:pt x="311" y="132"/>
                </a:lnTo>
                <a:lnTo>
                  <a:pt x="324" y="137"/>
                </a:lnTo>
                <a:lnTo>
                  <a:pt x="335" y="142"/>
                </a:lnTo>
                <a:lnTo>
                  <a:pt x="347" y="149"/>
                </a:lnTo>
                <a:lnTo>
                  <a:pt x="358" y="155"/>
                </a:lnTo>
                <a:lnTo>
                  <a:pt x="368" y="162"/>
                </a:lnTo>
                <a:lnTo>
                  <a:pt x="379" y="170"/>
                </a:lnTo>
                <a:lnTo>
                  <a:pt x="389" y="179"/>
                </a:lnTo>
                <a:lnTo>
                  <a:pt x="399" y="188"/>
                </a:lnTo>
                <a:lnTo>
                  <a:pt x="408" y="196"/>
                </a:lnTo>
                <a:lnTo>
                  <a:pt x="416" y="206"/>
                </a:lnTo>
                <a:close/>
              </a:path>
            </a:pathLst>
          </a:custGeom>
          <a:solidFill>
            <a:srgbClr val="FFC000">
              <a:alpha val="50196"/>
            </a:srgbClr>
          </a:solidFill>
          <a:ln>
            <a:solidFill>
              <a:srgbClr val="FFC000"/>
            </a:solid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pic>
        <p:nvPicPr>
          <p:cNvPr id="12" name="Picture 11"/>
          <p:cNvPicPr>
            <a:picLocks noChangeAspect="1"/>
          </p:cNvPicPr>
          <p:nvPr/>
        </p:nvPicPr>
        <p:blipFill>
          <a:blip r:embed="rId5"/>
          <a:stretch>
            <a:fillRect/>
          </a:stretch>
        </p:blipFill>
        <p:spPr>
          <a:xfrm>
            <a:off x="4569456" y="383789"/>
            <a:ext cx="1828800" cy="1257300"/>
          </a:xfrm>
          <a:prstGeom prst="rect">
            <a:avLst/>
          </a:prstGeom>
        </p:spPr>
      </p:pic>
      <p:sp>
        <p:nvSpPr>
          <p:cNvPr id="8" name="TextBox 7"/>
          <p:cNvSpPr txBox="1"/>
          <p:nvPr/>
        </p:nvSpPr>
        <p:spPr>
          <a:xfrm>
            <a:off x="21596" y="0"/>
            <a:ext cx="6722076" cy="369332"/>
          </a:xfrm>
          <a:prstGeom prst="rect">
            <a:avLst/>
          </a:prstGeom>
          <a:noFill/>
        </p:spPr>
        <p:txBody>
          <a:bodyPr wrap="square" rtlCol="0">
            <a:spAutoFit/>
          </a:bodyPr>
          <a:lstStyle/>
          <a:p>
            <a:r>
              <a:rPr lang="en-US" b="1" i="1" u="sng" dirty="0" smtClean="0">
                <a:solidFill>
                  <a:srgbClr val="FF0000"/>
                </a:solidFill>
              </a:rPr>
              <a:t>Which US state apply most to USPTO based on inventors?</a:t>
            </a:r>
            <a:endParaRPr lang="en-US" b="1" i="1" u="sng" dirty="0">
              <a:solidFill>
                <a:srgbClr val="FF0000"/>
              </a:solidFill>
            </a:endParaRPr>
          </a:p>
        </p:txBody>
      </p:sp>
      <p:sp>
        <p:nvSpPr>
          <p:cNvPr id="9" name="Google Shape;496;p42"/>
          <p:cNvSpPr/>
          <p:nvPr/>
        </p:nvSpPr>
        <p:spPr>
          <a:xfrm>
            <a:off x="130589" y="4834828"/>
            <a:ext cx="965043" cy="292196"/>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all_inventors</a:t>
            </a:r>
            <a:endParaRPr sz="1000" dirty="0">
              <a:ea typeface="Calibri"/>
              <a:cs typeface="Calibri"/>
              <a:sym typeface="Calibri"/>
            </a:endParaRPr>
          </a:p>
        </p:txBody>
      </p:sp>
    </p:spTree>
    <p:extLst>
      <p:ext uri="{BB962C8B-B14F-4D97-AF65-F5344CB8AC3E}">
        <p14:creationId xmlns:p14="http://schemas.microsoft.com/office/powerpoint/2010/main" val="35309557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35</a:t>
            </a:fld>
            <a:endParaRPr lang="en-US" dirty="0"/>
          </a:p>
        </p:txBody>
      </p:sp>
      <p:sp>
        <p:nvSpPr>
          <p:cNvPr id="5" name="Rectangle 4"/>
          <p:cNvSpPr/>
          <p:nvPr/>
        </p:nvSpPr>
        <p:spPr>
          <a:xfrm>
            <a:off x="363520" y="354758"/>
            <a:ext cx="4155689" cy="369332"/>
          </a:xfrm>
          <a:prstGeom prst="rect">
            <a:avLst/>
          </a:prstGeom>
        </p:spPr>
        <p:txBody>
          <a:bodyPr wrap="none">
            <a:spAutoFit/>
          </a:bodyPr>
          <a:lstStyle/>
          <a:p>
            <a:r>
              <a:rPr lang="en-US" i="1" dirty="0" smtClean="0">
                <a:solidFill>
                  <a:srgbClr val="FF0000"/>
                </a:solidFill>
              </a:rPr>
              <a:t>API: from </a:t>
            </a:r>
            <a:r>
              <a:rPr lang="en-US" i="1" dirty="0" err="1">
                <a:solidFill>
                  <a:srgbClr val="FF0000"/>
                </a:solidFill>
              </a:rPr>
              <a:t>config</a:t>
            </a:r>
            <a:r>
              <a:rPr lang="en-US" i="1" dirty="0">
                <a:solidFill>
                  <a:srgbClr val="FF0000"/>
                </a:solidFill>
              </a:rPr>
              <a:t> import (</a:t>
            </a:r>
            <a:r>
              <a:rPr lang="en-US" i="1" dirty="0" err="1">
                <a:solidFill>
                  <a:srgbClr val="FF0000"/>
                </a:solidFill>
              </a:rPr>
              <a:t>census_key</a:t>
            </a:r>
            <a:r>
              <a:rPr lang="en-US" i="1" dirty="0">
                <a:solidFill>
                  <a:srgbClr val="FF0000"/>
                </a:solidFill>
              </a:rPr>
              <a:t>, </a:t>
            </a:r>
            <a:r>
              <a:rPr lang="en-US" i="1" dirty="0" err="1">
                <a:solidFill>
                  <a:srgbClr val="FF0000"/>
                </a:solidFill>
              </a:rPr>
              <a:t>gkey</a:t>
            </a:r>
            <a:r>
              <a:rPr lang="en-US" i="1" dirty="0">
                <a:solidFill>
                  <a:srgbClr val="FF0000"/>
                </a:solidFill>
              </a:rPr>
              <a:t>)</a:t>
            </a:r>
          </a:p>
        </p:txBody>
      </p:sp>
      <p:pic>
        <p:nvPicPr>
          <p:cNvPr id="2" name="Picture 1"/>
          <p:cNvPicPr>
            <a:picLocks noChangeAspect="1"/>
          </p:cNvPicPr>
          <p:nvPr/>
        </p:nvPicPr>
        <p:blipFill>
          <a:blip r:embed="rId2"/>
          <a:stretch>
            <a:fillRect/>
          </a:stretch>
        </p:blipFill>
        <p:spPr>
          <a:xfrm>
            <a:off x="363520" y="929779"/>
            <a:ext cx="5770583" cy="435294"/>
          </a:xfrm>
          <a:prstGeom prst="rect">
            <a:avLst/>
          </a:prstGeom>
        </p:spPr>
      </p:pic>
      <p:pic>
        <p:nvPicPr>
          <p:cNvPr id="7" name="Picture 6"/>
          <p:cNvPicPr>
            <a:picLocks noChangeAspect="1"/>
          </p:cNvPicPr>
          <p:nvPr/>
        </p:nvPicPr>
        <p:blipFill>
          <a:blip r:embed="rId3"/>
          <a:stretch>
            <a:fillRect/>
          </a:stretch>
        </p:blipFill>
        <p:spPr>
          <a:xfrm>
            <a:off x="2329147" y="1943264"/>
            <a:ext cx="6658139" cy="541702"/>
          </a:xfrm>
          <a:prstGeom prst="rect">
            <a:avLst/>
          </a:prstGeom>
        </p:spPr>
      </p:pic>
      <p:pic>
        <p:nvPicPr>
          <p:cNvPr id="8" name="Picture 7"/>
          <p:cNvPicPr>
            <a:picLocks noChangeAspect="1"/>
          </p:cNvPicPr>
          <p:nvPr/>
        </p:nvPicPr>
        <p:blipFill>
          <a:blip r:embed="rId4"/>
          <a:stretch>
            <a:fillRect/>
          </a:stretch>
        </p:blipFill>
        <p:spPr>
          <a:xfrm>
            <a:off x="307427" y="2066582"/>
            <a:ext cx="1584434" cy="488062"/>
          </a:xfrm>
          <a:prstGeom prst="rect">
            <a:avLst/>
          </a:prstGeom>
        </p:spPr>
      </p:pic>
      <p:pic>
        <p:nvPicPr>
          <p:cNvPr id="9" name="Picture 8"/>
          <p:cNvPicPr>
            <a:picLocks noChangeAspect="1"/>
          </p:cNvPicPr>
          <p:nvPr/>
        </p:nvPicPr>
        <p:blipFill>
          <a:blip r:embed="rId5"/>
          <a:stretch>
            <a:fillRect/>
          </a:stretch>
        </p:blipFill>
        <p:spPr>
          <a:xfrm>
            <a:off x="463701" y="3080820"/>
            <a:ext cx="8301694" cy="750907"/>
          </a:xfrm>
          <a:prstGeom prst="rect">
            <a:avLst/>
          </a:prstGeom>
        </p:spPr>
      </p:pic>
      <p:pic>
        <p:nvPicPr>
          <p:cNvPr id="10" name="Picture 9"/>
          <p:cNvPicPr>
            <a:picLocks noChangeAspect="1"/>
          </p:cNvPicPr>
          <p:nvPr/>
        </p:nvPicPr>
        <p:blipFill>
          <a:blip r:embed="rId6"/>
          <a:stretch>
            <a:fillRect/>
          </a:stretch>
        </p:blipFill>
        <p:spPr>
          <a:xfrm>
            <a:off x="6786847" y="825917"/>
            <a:ext cx="2200439" cy="608121"/>
          </a:xfrm>
          <a:prstGeom prst="rect">
            <a:avLst/>
          </a:prstGeom>
        </p:spPr>
      </p:pic>
      <p:sp>
        <p:nvSpPr>
          <p:cNvPr id="13" name="Right Brace 12"/>
          <p:cNvSpPr/>
          <p:nvPr/>
        </p:nvSpPr>
        <p:spPr>
          <a:xfrm rot="5400000">
            <a:off x="6317077" y="996027"/>
            <a:ext cx="299545" cy="12124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Arrow Connector 13"/>
          <p:cNvCxnSpPr/>
          <p:nvPr/>
        </p:nvCxnSpPr>
        <p:spPr>
          <a:xfrm>
            <a:off x="2118576" y="679860"/>
            <a:ext cx="0" cy="2499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ight Brace 14"/>
          <p:cNvSpPr/>
          <p:nvPr/>
        </p:nvSpPr>
        <p:spPr>
          <a:xfrm rot="5400000">
            <a:off x="1968803" y="2147431"/>
            <a:ext cx="299545" cy="12124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Google Shape;496;p42"/>
          <p:cNvSpPr/>
          <p:nvPr/>
        </p:nvSpPr>
        <p:spPr>
          <a:xfrm>
            <a:off x="130589" y="4834828"/>
            <a:ext cx="965043" cy="292196"/>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all_inventors</a:t>
            </a:r>
            <a:endParaRPr sz="1000" dirty="0">
              <a:ea typeface="Calibri"/>
              <a:cs typeface="Calibri"/>
              <a:sym typeface="Calibri"/>
            </a:endParaRPr>
          </a:p>
        </p:txBody>
      </p:sp>
    </p:spTree>
    <p:extLst>
      <p:ext uri="{BB962C8B-B14F-4D97-AF65-F5344CB8AC3E}">
        <p14:creationId xmlns:p14="http://schemas.microsoft.com/office/powerpoint/2010/main" val="5563403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36</a:t>
            </a:fld>
            <a:endParaRPr lang="en-US" dirty="0"/>
          </a:p>
        </p:txBody>
      </p:sp>
      <p:pic>
        <p:nvPicPr>
          <p:cNvPr id="6" name="Picture 5"/>
          <p:cNvPicPr>
            <a:picLocks noChangeAspect="1"/>
          </p:cNvPicPr>
          <p:nvPr/>
        </p:nvPicPr>
        <p:blipFill>
          <a:blip r:embed="rId3"/>
          <a:stretch>
            <a:fillRect/>
          </a:stretch>
        </p:blipFill>
        <p:spPr>
          <a:xfrm>
            <a:off x="5540621" y="121015"/>
            <a:ext cx="3603379" cy="2520713"/>
          </a:xfrm>
          <a:prstGeom prst="rect">
            <a:avLst/>
          </a:prstGeom>
        </p:spPr>
      </p:pic>
      <p:pic>
        <p:nvPicPr>
          <p:cNvPr id="7" name="Picture 6"/>
          <p:cNvPicPr>
            <a:picLocks noChangeAspect="1"/>
          </p:cNvPicPr>
          <p:nvPr/>
        </p:nvPicPr>
        <p:blipFill>
          <a:blip r:embed="rId4"/>
          <a:stretch>
            <a:fillRect/>
          </a:stretch>
        </p:blipFill>
        <p:spPr>
          <a:xfrm>
            <a:off x="300852" y="2844179"/>
            <a:ext cx="2669679" cy="1830812"/>
          </a:xfrm>
          <a:prstGeom prst="rect">
            <a:avLst/>
          </a:prstGeom>
        </p:spPr>
      </p:pic>
      <p:pic>
        <p:nvPicPr>
          <p:cNvPr id="8" name="Picture 7"/>
          <p:cNvPicPr>
            <a:picLocks noChangeAspect="1"/>
          </p:cNvPicPr>
          <p:nvPr/>
        </p:nvPicPr>
        <p:blipFill>
          <a:blip r:embed="rId5"/>
          <a:stretch>
            <a:fillRect/>
          </a:stretch>
        </p:blipFill>
        <p:spPr>
          <a:xfrm>
            <a:off x="6054810" y="2591247"/>
            <a:ext cx="2983517" cy="2138071"/>
          </a:xfrm>
          <a:prstGeom prst="rect">
            <a:avLst/>
          </a:prstGeom>
        </p:spPr>
      </p:pic>
      <p:pic>
        <p:nvPicPr>
          <p:cNvPr id="9" name="Picture 8"/>
          <p:cNvPicPr>
            <a:picLocks noChangeAspect="1"/>
          </p:cNvPicPr>
          <p:nvPr/>
        </p:nvPicPr>
        <p:blipFill>
          <a:blip r:embed="rId6"/>
          <a:stretch>
            <a:fillRect/>
          </a:stretch>
        </p:blipFill>
        <p:spPr>
          <a:xfrm>
            <a:off x="230570" y="271424"/>
            <a:ext cx="3064504" cy="2219897"/>
          </a:xfrm>
          <a:prstGeom prst="rect">
            <a:avLst/>
          </a:prstGeom>
        </p:spPr>
      </p:pic>
      <p:pic>
        <p:nvPicPr>
          <p:cNvPr id="5" name="Picture 4"/>
          <p:cNvPicPr>
            <a:picLocks noChangeAspect="1"/>
          </p:cNvPicPr>
          <p:nvPr/>
        </p:nvPicPr>
        <p:blipFill>
          <a:blip r:embed="rId7"/>
          <a:stretch>
            <a:fillRect/>
          </a:stretch>
        </p:blipFill>
        <p:spPr>
          <a:xfrm>
            <a:off x="3076204" y="2402353"/>
            <a:ext cx="2872933" cy="2141018"/>
          </a:xfrm>
          <a:prstGeom prst="rect">
            <a:avLst/>
          </a:prstGeom>
        </p:spPr>
      </p:pic>
      <p:sp>
        <p:nvSpPr>
          <p:cNvPr id="2" name="TextBox 1"/>
          <p:cNvSpPr txBox="1"/>
          <p:nvPr/>
        </p:nvSpPr>
        <p:spPr>
          <a:xfrm>
            <a:off x="3421156" y="1012039"/>
            <a:ext cx="2183027" cy="369332"/>
          </a:xfrm>
          <a:prstGeom prst="rect">
            <a:avLst/>
          </a:prstGeom>
          <a:noFill/>
        </p:spPr>
        <p:txBody>
          <a:bodyPr wrap="square" rtlCol="0">
            <a:spAutoFit/>
          </a:bodyPr>
          <a:lstStyle/>
          <a:p>
            <a:r>
              <a:rPr lang="en-US" b="1" i="1" u="sng" dirty="0" smtClean="0">
                <a:solidFill>
                  <a:srgbClr val="FF0000"/>
                </a:solidFill>
              </a:rPr>
              <a:t>Correlation Checks</a:t>
            </a:r>
            <a:endParaRPr lang="en-US" b="1" i="1" u="sng" dirty="0">
              <a:solidFill>
                <a:srgbClr val="FF0000"/>
              </a:solidFill>
            </a:endParaRPr>
          </a:p>
        </p:txBody>
      </p:sp>
      <p:sp>
        <p:nvSpPr>
          <p:cNvPr id="10" name="Google Shape;496;p42"/>
          <p:cNvSpPr/>
          <p:nvPr/>
        </p:nvSpPr>
        <p:spPr>
          <a:xfrm>
            <a:off x="130589" y="4834828"/>
            <a:ext cx="965043" cy="292196"/>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all_inventors</a:t>
            </a:r>
            <a:endParaRPr sz="1000" dirty="0">
              <a:ea typeface="Calibri"/>
              <a:cs typeface="Calibri"/>
              <a:sym typeface="Calibri"/>
            </a:endParaRPr>
          </a:p>
        </p:txBody>
      </p:sp>
    </p:spTree>
    <p:extLst>
      <p:ext uri="{BB962C8B-B14F-4D97-AF65-F5344CB8AC3E}">
        <p14:creationId xmlns:p14="http://schemas.microsoft.com/office/powerpoint/2010/main" val="28235576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37</a:t>
            </a:fld>
            <a:endParaRPr lang="en-US" dirty="0"/>
          </a:p>
        </p:txBody>
      </p:sp>
      <p:pic>
        <p:nvPicPr>
          <p:cNvPr id="5" name="Picture 4"/>
          <p:cNvPicPr>
            <a:picLocks noChangeAspect="1"/>
          </p:cNvPicPr>
          <p:nvPr/>
        </p:nvPicPr>
        <p:blipFill>
          <a:blip r:embed="rId3"/>
          <a:stretch>
            <a:fillRect/>
          </a:stretch>
        </p:blipFill>
        <p:spPr>
          <a:xfrm>
            <a:off x="623231" y="443569"/>
            <a:ext cx="8079335" cy="4066491"/>
          </a:xfrm>
          <a:prstGeom prst="rect">
            <a:avLst/>
          </a:prstGeom>
        </p:spPr>
      </p:pic>
      <p:sp>
        <p:nvSpPr>
          <p:cNvPr id="6" name="TextBox 5"/>
          <p:cNvSpPr txBox="1"/>
          <p:nvPr/>
        </p:nvSpPr>
        <p:spPr>
          <a:xfrm>
            <a:off x="0" y="1700"/>
            <a:ext cx="3506866" cy="369332"/>
          </a:xfrm>
          <a:prstGeom prst="rect">
            <a:avLst/>
          </a:prstGeom>
          <a:noFill/>
        </p:spPr>
        <p:txBody>
          <a:bodyPr wrap="square" rtlCol="0">
            <a:spAutoFit/>
          </a:bodyPr>
          <a:lstStyle/>
          <a:p>
            <a:r>
              <a:rPr lang="en-US" b="1" i="1" u="sng" dirty="0" smtClean="0">
                <a:solidFill>
                  <a:srgbClr val="FF0000"/>
                </a:solidFill>
              </a:rPr>
              <a:t>Heat Map for </a:t>
            </a:r>
            <a:r>
              <a:rPr lang="en-US" b="1" i="1" u="sng" dirty="0" smtClean="0">
                <a:solidFill>
                  <a:srgbClr val="FF0000"/>
                </a:solidFill>
              </a:rPr>
              <a:t>Inventors </a:t>
            </a:r>
            <a:r>
              <a:rPr lang="en-US" b="1" i="1" u="sng" dirty="0" smtClean="0">
                <a:solidFill>
                  <a:srgbClr val="FF0000"/>
                </a:solidFill>
              </a:rPr>
              <a:t>per State</a:t>
            </a:r>
            <a:endParaRPr lang="en-US" b="1" i="1" u="sng" dirty="0">
              <a:solidFill>
                <a:srgbClr val="FF0000"/>
              </a:solidFill>
            </a:endParaRPr>
          </a:p>
        </p:txBody>
      </p:sp>
      <p:sp>
        <p:nvSpPr>
          <p:cNvPr id="7" name="Google Shape;496;p42"/>
          <p:cNvSpPr/>
          <p:nvPr/>
        </p:nvSpPr>
        <p:spPr>
          <a:xfrm>
            <a:off x="130589" y="4834828"/>
            <a:ext cx="965043" cy="292196"/>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all_inventors</a:t>
            </a:r>
            <a:endParaRPr sz="1000" dirty="0">
              <a:ea typeface="Calibri"/>
              <a:cs typeface="Calibri"/>
              <a:sym typeface="Calibri"/>
            </a:endParaRPr>
          </a:p>
        </p:txBody>
      </p:sp>
    </p:spTree>
    <p:extLst>
      <p:ext uri="{BB962C8B-B14F-4D97-AF65-F5344CB8AC3E}">
        <p14:creationId xmlns:p14="http://schemas.microsoft.com/office/powerpoint/2010/main" val="14866935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445" y="2338864"/>
            <a:ext cx="8773297" cy="1102519"/>
          </a:xfrm>
        </p:spPr>
        <p:txBody>
          <a:bodyPr>
            <a:noAutofit/>
          </a:bodyPr>
          <a:lstStyle/>
          <a:p>
            <a:r>
              <a:rPr lang="en-US" sz="3600" dirty="0" smtClean="0">
                <a:latin typeface="+mj-lt"/>
              </a:rPr>
              <a:t>Want to be surrounded by inventors?</a:t>
            </a:r>
            <a:br>
              <a:rPr lang="en-US" sz="3600" dirty="0" smtClean="0">
                <a:latin typeface="+mj-lt"/>
              </a:rPr>
            </a:br>
            <a:r>
              <a:rPr lang="en-US" sz="3600" dirty="0" smtClean="0">
                <a:latin typeface="+mj-lt"/>
              </a:rPr>
              <a:t/>
            </a:r>
            <a:br>
              <a:rPr lang="en-US" sz="3600" dirty="0" smtClean="0">
                <a:latin typeface="+mj-lt"/>
              </a:rPr>
            </a:br>
            <a:r>
              <a:rPr lang="en-US" sz="3600" dirty="0" smtClean="0">
                <a:latin typeface="+mj-lt"/>
              </a:rPr>
              <a:t>Want to make more $ filing patents?</a:t>
            </a:r>
            <a:br>
              <a:rPr lang="en-US" sz="3600" dirty="0" smtClean="0">
                <a:latin typeface="+mj-lt"/>
              </a:rPr>
            </a:br>
            <a:r>
              <a:rPr lang="en-US" sz="3600" dirty="0" smtClean="0">
                <a:latin typeface="+mj-lt"/>
              </a:rPr>
              <a:t> </a:t>
            </a:r>
            <a:br>
              <a:rPr lang="en-US" sz="3600" dirty="0" smtClean="0">
                <a:latin typeface="+mj-lt"/>
              </a:rPr>
            </a:br>
            <a:r>
              <a:rPr lang="en-US" sz="3600" dirty="0" smtClean="0">
                <a:latin typeface="+mj-lt"/>
              </a:rPr>
              <a:t> </a:t>
            </a:r>
            <a:endParaRPr lang="en-US" sz="3600" dirty="0">
              <a:latin typeface="+mj-lt"/>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38</a:t>
            </a:fld>
            <a:endParaRPr lang="en-US" dirty="0"/>
          </a:p>
        </p:txBody>
      </p:sp>
      <p:sp>
        <p:nvSpPr>
          <p:cNvPr id="5" name="Google Shape;496;p42"/>
          <p:cNvSpPr/>
          <p:nvPr/>
        </p:nvSpPr>
        <p:spPr>
          <a:xfrm>
            <a:off x="130589" y="4834828"/>
            <a:ext cx="965043" cy="292196"/>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all_inventors</a:t>
            </a:r>
            <a:endParaRPr sz="1000" dirty="0">
              <a:ea typeface="Calibri"/>
              <a:cs typeface="Calibri"/>
              <a:sym typeface="Calibri"/>
            </a:endParaRPr>
          </a:p>
        </p:txBody>
      </p:sp>
    </p:spTree>
    <p:extLst>
      <p:ext uri="{BB962C8B-B14F-4D97-AF65-F5344CB8AC3E}">
        <p14:creationId xmlns:p14="http://schemas.microsoft.com/office/powerpoint/2010/main" val="29872237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a:t>
            </a:fld>
            <a:endParaRPr lang="en-US" dirty="0"/>
          </a:p>
        </p:txBody>
      </p:sp>
      <p:pic>
        <p:nvPicPr>
          <p:cNvPr id="5" name="Picture 4"/>
          <p:cNvPicPr>
            <a:picLocks noChangeAspect="1"/>
          </p:cNvPicPr>
          <p:nvPr/>
        </p:nvPicPr>
        <p:blipFill>
          <a:blip r:embed="rId2"/>
          <a:stretch>
            <a:fillRect/>
          </a:stretch>
        </p:blipFill>
        <p:spPr>
          <a:xfrm>
            <a:off x="525780" y="120821"/>
            <a:ext cx="8030527" cy="4397482"/>
          </a:xfrm>
          <a:prstGeom prst="rect">
            <a:avLst/>
          </a:prstGeom>
        </p:spPr>
      </p:pic>
      <p:sp>
        <p:nvSpPr>
          <p:cNvPr id="6" name="Rectangle 5"/>
          <p:cNvSpPr/>
          <p:nvPr/>
        </p:nvSpPr>
        <p:spPr>
          <a:xfrm>
            <a:off x="289560" y="4511368"/>
            <a:ext cx="5250180" cy="246221"/>
          </a:xfrm>
          <a:prstGeom prst="rect">
            <a:avLst/>
          </a:prstGeom>
        </p:spPr>
        <p:txBody>
          <a:bodyPr wrap="square">
            <a:spAutoFit/>
          </a:bodyPr>
          <a:lstStyle/>
          <a:p>
            <a:r>
              <a:rPr lang="en-US" sz="1000" dirty="0"/>
              <a:t>https://patents.google.com/patent/USRE45254</a:t>
            </a:r>
          </a:p>
        </p:txBody>
      </p:sp>
    </p:spTree>
    <p:extLst>
      <p:ext uri="{BB962C8B-B14F-4D97-AF65-F5344CB8AC3E}">
        <p14:creationId xmlns:p14="http://schemas.microsoft.com/office/powerpoint/2010/main" val="14175005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651486" y="194361"/>
            <a:ext cx="3828087" cy="4015174"/>
          </a:xfrm>
          <a:prstGeom prst="rect">
            <a:avLst/>
          </a:prstGeom>
        </p:spPr>
      </p:pic>
      <p:sp>
        <p:nvSpPr>
          <p:cNvPr id="2" name="Title 1"/>
          <p:cNvSpPr>
            <a:spLocks noGrp="1"/>
          </p:cNvSpPr>
          <p:nvPr>
            <p:ph type="ctrTitle"/>
          </p:nvPr>
        </p:nvSpPr>
        <p:spPr/>
        <p:txBody>
          <a:bodyPr>
            <a:normAutofit/>
          </a:bodyPr>
          <a:lstStyle/>
          <a:p>
            <a:r>
              <a:rPr lang="en-US" sz="4000" b="1" i="1" u="sng" dirty="0">
                <a:solidFill>
                  <a:srgbClr val="FF0000"/>
                </a:solidFill>
                <a:effectLst>
                  <a:outerShdw blurRad="38100" dist="38100" dir="2700000" algn="tl">
                    <a:srgbClr val="000000">
                      <a:alpha val="43137"/>
                    </a:srgbClr>
                  </a:outerShdw>
                </a:effectLst>
                <a:latin typeface="+mn-lt"/>
              </a:rPr>
              <a:t>Move to California!</a:t>
            </a:r>
            <a:endParaRPr lang="en-US" sz="4000" b="1" i="1" u="sng" dirty="0">
              <a:effectLst>
                <a:outerShdw blurRad="38100" dist="38100" dir="2700000" algn="tl">
                  <a:srgbClr val="000000">
                    <a:alpha val="43137"/>
                  </a:srgbClr>
                </a:outerShdw>
              </a:effectLst>
              <a:latin typeface="+mn-lt"/>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39</a:t>
            </a:fld>
            <a:endParaRPr lang="en-US" dirty="0"/>
          </a:p>
        </p:txBody>
      </p:sp>
      <p:sp>
        <p:nvSpPr>
          <p:cNvPr id="5" name="Google Shape;496;p42"/>
          <p:cNvSpPr/>
          <p:nvPr/>
        </p:nvSpPr>
        <p:spPr>
          <a:xfrm>
            <a:off x="130589" y="4834828"/>
            <a:ext cx="965043" cy="292196"/>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all_inventors</a:t>
            </a:r>
            <a:endParaRPr sz="1000" dirty="0">
              <a:ea typeface="Calibri"/>
              <a:cs typeface="Calibri"/>
              <a:sym typeface="Calibri"/>
            </a:endParaRPr>
          </a:p>
        </p:txBody>
      </p:sp>
    </p:spTree>
    <p:extLst>
      <p:ext uri="{BB962C8B-B14F-4D97-AF65-F5344CB8AC3E}">
        <p14:creationId xmlns:p14="http://schemas.microsoft.com/office/powerpoint/2010/main" val="38771356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40</a:t>
            </a:fld>
            <a:endParaRPr lang="en-US" dirty="0"/>
          </a:p>
        </p:txBody>
      </p:sp>
      <p:sp>
        <p:nvSpPr>
          <p:cNvPr id="5" name="Google Shape;495;p42"/>
          <p:cNvSpPr/>
          <p:nvPr/>
        </p:nvSpPr>
        <p:spPr>
          <a:xfrm>
            <a:off x="2342663" y="1860286"/>
            <a:ext cx="4776712" cy="450310"/>
          </a:xfrm>
          <a:prstGeom prst="rect">
            <a:avLst/>
          </a:prstGeom>
          <a:noFill/>
          <a:ln>
            <a:noFill/>
          </a:ln>
        </p:spPr>
        <p:txBody>
          <a:bodyPr spcFirstLastPara="1" wrap="square" lIns="68569" tIns="34275" rIns="68569" bIns="34275" anchor="ctr" anchorCtr="0">
            <a:noAutofit/>
          </a:bodyPr>
          <a:lstStyle/>
          <a:p>
            <a:pPr algn="ctr"/>
            <a:r>
              <a:rPr lang="en-US" sz="4000" b="1" dirty="0">
                <a:ea typeface="Calibri"/>
                <a:cs typeface="Calibri"/>
                <a:sym typeface="Calibri"/>
              </a:rPr>
              <a:t>patent_claims_stats</a:t>
            </a:r>
            <a:endParaRPr sz="4000" b="1" dirty="0">
              <a:ea typeface="Calibri"/>
              <a:cs typeface="Calibri"/>
              <a:sym typeface="Calibri"/>
            </a:endParaRPr>
          </a:p>
        </p:txBody>
      </p:sp>
      <p:sp>
        <p:nvSpPr>
          <p:cNvPr id="6" name="Google Shape;495;p42"/>
          <p:cNvSpPr/>
          <p:nvPr/>
        </p:nvSpPr>
        <p:spPr>
          <a:xfrm>
            <a:off x="187468" y="4810657"/>
            <a:ext cx="1195488" cy="236243"/>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patent_claims_stats</a:t>
            </a:r>
            <a:endParaRPr sz="1000" dirty="0">
              <a:ea typeface="Calibri"/>
              <a:cs typeface="Calibri"/>
              <a:sym typeface="Calibri"/>
            </a:endParaRPr>
          </a:p>
        </p:txBody>
      </p:sp>
    </p:spTree>
    <p:extLst>
      <p:ext uri="{BB962C8B-B14F-4D97-AF65-F5344CB8AC3E}">
        <p14:creationId xmlns:p14="http://schemas.microsoft.com/office/powerpoint/2010/main" val="33923402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41</a:t>
            </a:fld>
            <a:endParaRPr lang="en-US" dirty="0"/>
          </a:p>
        </p:txBody>
      </p:sp>
      <p:sp>
        <p:nvSpPr>
          <p:cNvPr id="5" name="Rectangle 4"/>
          <p:cNvSpPr/>
          <p:nvPr/>
        </p:nvSpPr>
        <p:spPr>
          <a:xfrm>
            <a:off x="394130" y="762737"/>
            <a:ext cx="3386761" cy="369332"/>
          </a:xfrm>
          <a:prstGeom prst="rect">
            <a:avLst/>
          </a:prstGeom>
        </p:spPr>
        <p:txBody>
          <a:bodyPr wrap="none">
            <a:spAutoFit/>
          </a:bodyPr>
          <a:lstStyle/>
          <a:p>
            <a:r>
              <a:rPr lang="en-US" dirty="0" smtClean="0"/>
              <a:t>application_cleaned_patented.csv</a:t>
            </a:r>
            <a:endParaRPr lang="en-US" dirty="0"/>
          </a:p>
        </p:txBody>
      </p:sp>
      <p:sp>
        <p:nvSpPr>
          <p:cNvPr id="6" name="Rectangle 5"/>
          <p:cNvSpPr/>
          <p:nvPr/>
        </p:nvSpPr>
        <p:spPr>
          <a:xfrm>
            <a:off x="394130" y="283166"/>
            <a:ext cx="2099036" cy="369332"/>
          </a:xfrm>
          <a:prstGeom prst="rect">
            <a:avLst/>
          </a:prstGeom>
        </p:spPr>
        <p:txBody>
          <a:bodyPr wrap="none">
            <a:spAutoFit/>
          </a:bodyPr>
          <a:lstStyle/>
          <a:p>
            <a:r>
              <a:rPr lang="en-US" dirty="0" smtClean="0"/>
              <a:t>application_data.csv</a:t>
            </a:r>
            <a:endParaRPr lang="en-US" dirty="0"/>
          </a:p>
        </p:txBody>
      </p:sp>
      <p:sp>
        <p:nvSpPr>
          <p:cNvPr id="7" name="Rectangle 6"/>
          <p:cNvSpPr/>
          <p:nvPr/>
        </p:nvSpPr>
        <p:spPr>
          <a:xfrm>
            <a:off x="394130" y="1613754"/>
            <a:ext cx="2403158" cy="369332"/>
          </a:xfrm>
          <a:prstGeom prst="rect">
            <a:avLst/>
          </a:prstGeom>
        </p:spPr>
        <p:txBody>
          <a:bodyPr wrap="none">
            <a:spAutoFit/>
          </a:bodyPr>
          <a:lstStyle/>
          <a:p>
            <a:r>
              <a:rPr lang="en-US" dirty="0" smtClean="0"/>
              <a:t>patent_claims_stats.csv</a:t>
            </a:r>
            <a:endParaRPr lang="en-US" dirty="0"/>
          </a:p>
        </p:txBody>
      </p:sp>
      <p:sp>
        <p:nvSpPr>
          <p:cNvPr id="8" name="Rectangle 7"/>
          <p:cNvSpPr/>
          <p:nvPr/>
        </p:nvSpPr>
        <p:spPr>
          <a:xfrm>
            <a:off x="5411230" y="357852"/>
            <a:ext cx="1344022" cy="369332"/>
          </a:xfrm>
          <a:prstGeom prst="rect">
            <a:avLst/>
          </a:prstGeom>
        </p:spPr>
        <p:txBody>
          <a:bodyPr wrap="none">
            <a:spAutoFit/>
          </a:bodyPr>
          <a:lstStyle/>
          <a:p>
            <a:r>
              <a:rPr lang="en-US" dirty="0" smtClean="0"/>
              <a:t>patented_df</a:t>
            </a:r>
            <a:endParaRPr lang="en-US" dirty="0"/>
          </a:p>
        </p:txBody>
      </p:sp>
      <p:pic>
        <p:nvPicPr>
          <p:cNvPr id="9" name="Picture 8"/>
          <p:cNvPicPr>
            <a:picLocks noChangeAspect="1"/>
          </p:cNvPicPr>
          <p:nvPr/>
        </p:nvPicPr>
        <p:blipFill>
          <a:blip r:embed="rId3"/>
          <a:stretch>
            <a:fillRect/>
          </a:stretch>
        </p:blipFill>
        <p:spPr>
          <a:xfrm>
            <a:off x="4487749" y="764050"/>
            <a:ext cx="3721530" cy="1059312"/>
          </a:xfrm>
          <a:prstGeom prst="rect">
            <a:avLst/>
          </a:prstGeom>
        </p:spPr>
      </p:pic>
      <p:cxnSp>
        <p:nvCxnSpPr>
          <p:cNvPr id="3" name="Straight Arrow Connector 2"/>
          <p:cNvCxnSpPr>
            <a:stCxn id="6" idx="2"/>
          </p:cNvCxnSpPr>
          <p:nvPr/>
        </p:nvCxnSpPr>
        <p:spPr>
          <a:xfrm>
            <a:off x="1443648" y="652498"/>
            <a:ext cx="0" cy="171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ight Brace 9"/>
          <p:cNvSpPr/>
          <p:nvPr/>
        </p:nvSpPr>
        <p:spPr>
          <a:xfrm>
            <a:off x="3846806" y="483128"/>
            <a:ext cx="299545" cy="152209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ectangle 10"/>
          <p:cNvSpPr/>
          <p:nvPr/>
        </p:nvSpPr>
        <p:spPr>
          <a:xfrm>
            <a:off x="4945283" y="2376917"/>
            <a:ext cx="2822824" cy="369332"/>
          </a:xfrm>
          <a:prstGeom prst="rect">
            <a:avLst/>
          </a:prstGeom>
        </p:spPr>
        <p:txBody>
          <a:bodyPr wrap="none">
            <a:spAutoFit/>
          </a:bodyPr>
          <a:lstStyle/>
          <a:p>
            <a:r>
              <a:rPr lang="en-US" dirty="0"/>
              <a:t>groupby(['</a:t>
            </a:r>
            <a:r>
              <a:rPr lang="en-US" dirty="0" err="1"/>
              <a:t>patent_number</a:t>
            </a:r>
            <a:r>
              <a:rPr lang="en-US" dirty="0"/>
              <a:t>'])</a:t>
            </a:r>
          </a:p>
        </p:txBody>
      </p:sp>
      <p:cxnSp>
        <p:nvCxnSpPr>
          <p:cNvPr id="12" name="Straight Arrow Connector 11"/>
          <p:cNvCxnSpPr/>
          <p:nvPr/>
        </p:nvCxnSpPr>
        <p:spPr>
          <a:xfrm>
            <a:off x="6156293" y="1892283"/>
            <a:ext cx="0" cy="4846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stretch>
            <a:fillRect/>
          </a:stretch>
        </p:blipFill>
        <p:spPr>
          <a:xfrm>
            <a:off x="5208981" y="2861551"/>
            <a:ext cx="2054441" cy="1766021"/>
          </a:xfrm>
          <a:prstGeom prst="rect">
            <a:avLst/>
          </a:prstGeom>
        </p:spPr>
      </p:pic>
      <p:sp>
        <p:nvSpPr>
          <p:cNvPr id="15" name="Rectangle 14"/>
          <p:cNvSpPr/>
          <p:nvPr/>
        </p:nvSpPr>
        <p:spPr>
          <a:xfrm>
            <a:off x="2187627" y="3621450"/>
            <a:ext cx="2230098" cy="246221"/>
          </a:xfrm>
          <a:prstGeom prst="rect">
            <a:avLst/>
          </a:prstGeom>
        </p:spPr>
        <p:txBody>
          <a:bodyPr wrap="none">
            <a:spAutoFit/>
          </a:bodyPr>
          <a:lstStyle/>
          <a:p>
            <a:r>
              <a:rPr lang="en-US" sz="1000" dirty="0" err="1" smtClean="0"/>
              <a:t>p_word_ct</a:t>
            </a:r>
            <a:r>
              <a:rPr lang="en-US" sz="1000" dirty="0" smtClean="0"/>
              <a:t> = </a:t>
            </a:r>
            <a:r>
              <a:rPr lang="en-US" sz="1000" dirty="0" err="1" smtClean="0"/>
              <a:t>p.agg</a:t>
            </a:r>
            <a:r>
              <a:rPr lang="en-US" sz="1000" dirty="0" smtClean="0"/>
              <a:t>({"</a:t>
            </a:r>
            <a:r>
              <a:rPr lang="en-US" sz="1000" dirty="0" err="1" smtClean="0"/>
              <a:t>word_ct</a:t>
            </a:r>
            <a:r>
              <a:rPr lang="en-US" sz="1000" dirty="0" smtClean="0"/>
              <a:t>": "sum"})</a:t>
            </a:r>
            <a:endParaRPr lang="en-US" sz="1000" dirty="0"/>
          </a:p>
        </p:txBody>
      </p:sp>
      <p:cxnSp>
        <p:nvCxnSpPr>
          <p:cNvPr id="17" name="Straight Arrow Connector 16"/>
          <p:cNvCxnSpPr>
            <a:stCxn id="14" idx="1"/>
          </p:cNvCxnSpPr>
          <p:nvPr/>
        </p:nvCxnSpPr>
        <p:spPr>
          <a:xfrm flipH="1" flipV="1">
            <a:off x="4487749" y="3744561"/>
            <a:ext cx="72123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2187627" y="3867671"/>
            <a:ext cx="2143536" cy="246221"/>
          </a:xfrm>
          <a:prstGeom prst="rect">
            <a:avLst/>
          </a:prstGeom>
        </p:spPr>
        <p:txBody>
          <a:bodyPr wrap="none">
            <a:spAutoFit/>
          </a:bodyPr>
          <a:lstStyle/>
          <a:p>
            <a:r>
              <a:rPr lang="en-US" sz="1000" dirty="0" err="1"/>
              <a:t>p_char_ct</a:t>
            </a:r>
            <a:r>
              <a:rPr lang="en-US" sz="1000" dirty="0"/>
              <a:t> = </a:t>
            </a:r>
            <a:r>
              <a:rPr lang="en-US" sz="1000" dirty="0" err="1"/>
              <a:t>p.agg</a:t>
            </a:r>
            <a:r>
              <a:rPr lang="en-US" sz="1000" dirty="0"/>
              <a:t>({"</a:t>
            </a:r>
            <a:r>
              <a:rPr lang="en-US" sz="1000" dirty="0" err="1"/>
              <a:t>char_ct</a:t>
            </a:r>
            <a:r>
              <a:rPr lang="en-US" sz="1000" dirty="0"/>
              <a:t>": "sum"})</a:t>
            </a:r>
          </a:p>
        </p:txBody>
      </p:sp>
      <p:sp>
        <p:nvSpPr>
          <p:cNvPr id="20" name="Rectangle 19"/>
          <p:cNvSpPr/>
          <p:nvPr/>
        </p:nvSpPr>
        <p:spPr>
          <a:xfrm>
            <a:off x="165654" y="3761727"/>
            <a:ext cx="1229824" cy="246221"/>
          </a:xfrm>
          <a:prstGeom prst="rect">
            <a:avLst/>
          </a:prstGeom>
        </p:spPr>
        <p:txBody>
          <a:bodyPr wrap="none">
            <a:spAutoFit/>
          </a:bodyPr>
          <a:lstStyle/>
          <a:p>
            <a:r>
              <a:rPr lang="en-US" sz="1000" dirty="0" err="1"/>
              <a:t>claims_summary_df</a:t>
            </a:r>
            <a:endParaRPr lang="en-US" sz="1000" dirty="0"/>
          </a:p>
        </p:txBody>
      </p:sp>
      <p:cxnSp>
        <p:nvCxnSpPr>
          <p:cNvPr id="21" name="Straight Arrow Connector 20"/>
          <p:cNvCxnSpPr/>
          <p:nvPr/>
        </p:nvCxnSpPr>
        <p:spPr>
          <a:xfrm flipH="1" flipV="1">
            <a:off x="1443648" y="3867670"/>
            <a:ext cx="72123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Google Shape;495;p42"/>
          <p:cNvSpPr/>
          <p:nvPr/>
        </p:nvSpPr>
        <p:spPr>
          <a:xfrm>
            <a:off x="187468" y="4810657"/>
            <a:ext cx="1195488" cy="236243"/>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patent_claims_stats</a:t>
            </a:r>
            <a:endParaRPr sz="1000" dirty="0">
              <a:ea typeface="Calibri"/>
              <a:cs typeface="Calibri"/>
              <a:sym typeface="Calibri"/>
            </a:endParaRPr>
          </a:p>
        </p:txBody>
      </p:sp>
      <p:sp>
        <p:nvSpPr>
          <p:cNvPr id="2" name="Rectangle 1"/>
          <p:cNvSpPr/>
          <p:nvPr/>
        </p:nvSpPr>
        <p:spPr>
          <a:xfrm>
            <a:off x="163057" y="4289400"/>
            <a:ext cx="4691450" cy="369332"/>
          </a:xfrm>
          <a:prstGeom prst="rect">
            <a:avLst/>
          </a:prstGeom>
        </p:spPr>
        <p:txBody>
          <a:bodyPr wrap="square">
            <a:spAutoFit/>
          </a:bodyPr>
          <a:lstStyle/>
          <a:p>
            <a:r>
              <a:rPr lang="en-US" dirty="0"/>
              <a:t>Road map to </a:t>
            </a:r>
            <a:r>
              <a:rPr lang="en-US" dirty="0" err="1"/>
              <a:t>DataFrame</a:t>
            </a:r>
            <a:r>
              <a:rPr lang="en-US" dirty="0"/>
              <a:t>: </a:t>
            </a:r>
            <a:r>
              <a:rPr lang="en-US" dirty="0" err="1">
                <a:solidFill>
                  <a:srgbClr val="FF0000"/>
                </a:solidFill>
              </a:rPr>
              <a:t>claims_summary_df</a:t>
            </a:r>
            <a:endParaRPr lang="en-US" dirty="0">
              <a:solidFill>
                <a:srgbClr val="FF0000"/>
              </a:solidFill>
            </a:endParaRPr>
          </a:p>
        </p:txBody>
      </p:sp>
      <p:sp>
        <p:nvSpPr>
          <p:cNvPr id="13" name="Rectangle 12"/>
          <p:cNvSpPr/>
          <p:nvPr/>
        </p:nvSpPr>
        <p:spPr>
          <a:xfrm>
            <a:off x="2998747" y="1246022"/>
            <a:ext cx="1418978" cy="246221"/>
          </a:xfrm>
          <a:prstGeom prst="rect">
            <a:avLst/>
          </a:prstGeom>
        </p:spPr>
        <p:txBody>
          <a:bodyPr wrap="none">
            <a:spAutoFit/>
          </a:bodyPr>
          <a:lstStyle/>
          <a:p>
            <a:r>
              <a:rPr lang="en-US" sz="1000" dirty="0"/>
              <a:t> on=["</a:t>
            </a:r>
            <a:r>
              <a:rPr lang="en-US" sz="1000" dirty="0" err="1"/>
              <a:t>patent_number</a:t>
            </a:r>
            <a:r>
              <a:rPr lang="en-US" sz="1000" dirty="0"/>
              <a:t>"]</a:t>
            </a:r>
          </a:p>
        </p:txBody>
      </p:sp>
    </p:spTree>
    <p:extLst>
      <p:ext uri="{BB962C8B-B14F-4D97-AF65-F5344CB8AC3E}">
        <p14:creationId xmlns:p14="http://schemas.microsoft.com/office/powerpoint/2010/main" val="9125154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31170" y="949228"/>
            <a:ext cx="6191122" cy="3644205"/>
          </a:xfrm>
          <a:prstGeom prst="rect">
            <a:avLst/>
          </a:prstGeom>
        </p:spPr>
      </p:pic>
      <p:sp>
        <p:nvSpPr>
          <p:cNvPr id="4" name="Slide Number Placeholder 3"/>
          <p:cNvSpPr>
            <a:spLocks noGrp="1"/>
          </p:cNvSpPr>
          <p:nvPr>
            <p:ph type="sldNum" sz="quarter" idx="12"/>
          </p:nvPr>
        </p:nvSpPr>
        <p:spPr/>
        <p:txBody>
          <a:bodyPr/>
          <a:lstStyle/>
          <a:p>
            <a:fld id="{106E12CD-FCB1-464E-A775-0B83FDDACE03}" type="slidenum">
              <a:rPr lang="en-US" smtClean="0"/>
              <a:pPr/>
              <a:t>42</a:t>
            </a:fld>
            <a:endParaRPr lang="en-US" dirty="0"/>
          </a:p>
        </p:txBody>
      </p:sp>
      <p:sp>
        <p:nvSpPr>
          <p:cNvPr id="5" name="Rectangle 4"/>
          <p:cNvSpPr/>
          <p:nvPr/>
        </p:nvSpPr>
        <p:spPr>
          <a:xfrm>
            <a:off x="3378068" y="250856"/>
            <a:ext cx="2072555" cy="369332"/>
          </a:xfrm>
          <a:prstGeom prst="rect">
            <a:avLst/>
          </a:prstGeom>
        </p:spPr>
        <p:txBody>
          <a:bodyPr wrap="none">
            <a:spAutoFit/>
          </a:bodyPr>
          <a:lstStyle/>
          <a:p>
            <a:r>
              <a:rPr lang="en-US" dirty="0" err="1"/>
              <a:t>claims_summary_df</a:t>
            </a:r>
            <a:endParaRPr lang="en-US" dirty="0"/>
          </a:p>
        </p:txBody>
      </p:sp>
      <p:sp>
        <p:nvSpPr>
          <p:cNvPr id="7" name="Rectangle 6"/>
          <p:cNvSpPr/>
          <p:nvPr/>
        </p:nvSpPr>
        <p:spPr>
          <a:xfrm>
            <a:off x="199438" y="868189"/>
            <a:ext cx="1895071" cy="246221"/>
          </a:xfrm>
          <a:prstGeom prst="rect">
            <a:avLst/>
          </a:prstGeom>
        </p:spPr>
        <p:txBody>
          <a:bodyPr wrap="none">
            <a:spAutoFit/>
          </a:bodyPr>
          <a:lstStyle/>
          <a:p>
            <a:r>
              <a:rPr lang="en-US" sz="1000" dirty="0" smtClean="0">
                <a:solidFill>
                  <a:srgbClr val="FF0000"/>
                </a:solidFill>
              </a:rPr>
              <a:t>For each distinct patent number:</a:t>
            </a:r>
            <a:endParaRPr lang="en-US" sz="1000" dirty="0">
              <a:solidFill>
                <a:srgbClr val="FF0000"/>
              </a:solidFill>
            </a:endParaRPr>
          </a:p>
        </p:txBody>
      </p:sp>
      <p:sp>
        <p:nvSpPr>
          <p:cNvPr id="8" name="Google Shape;495;p42"/>
          <p:cNvSpPr/>
          <p:nvPr/>
        </p:nvSpPr>
        <p:spPr>
          <a:xfrm>
            <a:off x="187468" y="4810657"/>
            <a:ext cx="1195488" cy="236243"/>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patent_claims_stats</a:t>
            </a:r>
            <a:endParaRPr sz="1000" dirty="0">
              <a:ea typeface="Calibri"/>
              <a:cs typeface="Calibri"/>
              <a:sym typeface="Calibri"/>
            </a:endParaRPr>
          </a:p>
        </p:txBody>
      </p:sp>
    </p:spTree>
    <p:extLst>
      <p:ext uri="{BB962C8B-B14F-4D97-AF65-F5344CB8AC3E}">
        <p14:creationId xmlns:p14="http://schemas.microsoft.com/office/powerpoint/2010/main" val="15861773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43</a:t>
            </a:fld>
            <a:endParaRPr lang="en-US" dirty="0"/>
          </a:p>
        </p:txBody>
      </p:sp>
      <p:pic>
        <p:nvPicPr>
          <p:cNvPr id="5" name="Picture 4"/>
          <p:cNvPicPr>
            <a:picLocks noChangeAspect="1"/>
          </p:cNvPicPr>
          <p:nvPr/>
        </p:nvPicPr>
        <p:blipFill>
          <a:blip r:embed="rId3"/>
          <a:stretch>
            <a:fillRect/>
          </a:stretch>
        </p:blipFill>
        <p:spPr>
          <a:xfrm>
            <a:off x="611734" y="1588376"/>
            <a:ext cx="3648075" cy="1714500"/>
          </a:xfrm>
          <a:prstGeom prst="rect">
            <a:avLst/>
          </a:prstGeom>
        </p:spPr>
      </p:pic>
      <p:pic>
        <p:nvPicPr>
          <p:cNvPr id="6" name="Picture 5"/>
          <p:cNvPicPr>
            <a:picLocks noChangeAspect="1"/>
          </p:cNvPicPr>
          <p:nvPr/>
        </p:nvPicPr>
        <p:blipFill>
          <a:blip r:embed="rId4"/>
          <a:stretch>
            <a:fillRect/>
          </a:stretch>
        </p:blipFill>
        <p:spPr>
          <a:xfrm>
            <a:off x="4810617" y="1314450"/>
            <a:ext cx="4410075" cy="2514600"/>
          </a:xfrm>
          <a:prstGeom prst="rect">
            <a:avLst/>
          </a:prstGeom>
        </p:spPr>
      </p:pic>
      <p:sp>
        <p:nvSpPr>
          <p:cNvPr id="7" name="Google Shape;495;p42"/>
          <p:cNvSpPr/>
          <p:nvPr/>
        </p:nvSpPr>
        <p:spPr>
          <a:xfrm>
            <a:off x="187468" y="4810657"/>
            <a:ext cx="1195488" cy="236243"/>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patent_claims_stats</a:t>
            </a:r>
            <a:endParaRPr sz="1000" dirty="0">
              <a:ea typeface="Calibri"/>
              <a:cs typeface="Calibri"/>
              <a:sym typeface="Calibri"/>
            </a:endParaRPr>
          </a:p>
        </p:txBody>
      </p:sp>
      <p:sp>
        <p:nvSpPr>
          <p:cNvPr id="8" name="TextBox 7"/>
          <p:cNvSpPr txBox="1"/>
          <p:nvPr/>
        </p:nvSpPr>
        <p:spPr>
          <a:xfrm>
            <a:off x="76816" y="80595"/>
            <a:ext cx="4849409" cy="369332"/>
          </a:xfrm>
          <a:prstGeom prst="rect">
            <a:avLst/>
          </a:prstGeom>
          <a:noFill/>
        </p:spPr>
        <p:txBody>
          <a:bodyPr wrap="square" rtlCol="0">
            <a:spAutoFit/>
          </a:bodyPr>
          <a:lstStyle/>
          <a:p>
            <a:r>
              <a:rPr lang="en-US" b="1" i="1" u="sng" dirty="0" smtClean="0">
                <a:solidFill>
                  <a:srgbClr val="FF0000"/>
                </a:solidFill>
              </a:rPr>
              <a:t>How </a:t>
            </a:r>
            <a:r>
              <a:rPr lang="en-US" b="1" i="1" u="sng" dirty="0" smtClean="0">
                <a:solidFill>
                  <a:srgbClr val="FF0000"/>
                </a:solidFill>
              </a:rPr>
              <a:t>many claims in one patent?</a:t>
            </a:r>
            <a:endParaRPr lang="en-US" b="1" i="1" u="sng" dirty="0">
              <a:solidFill>
                <a:srgbClr val="FF0000"/>
              </a:solidFill>
            </a:endParaRPr>
          </a:p>
        </p:txBody>
      </p:sp>
    </p:spTree>
    <p:extLst>
      <p:ext uri="{BB962C8B-B14F-4D97-AF65-F5344CB8AC3E}">
        <p14:creationId xmlns:p14="http://schemas.microsoft.com/office/powerpoint/2010/main" val="27591451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44</a:t>
            </a:fld>
            <a:endParaRPr lang="en-US" dirty="0"/>
          </a:p>
        </p:txBody>
      </p:sp>
      <p:pic>
        <p:nvPicPr>
          <p:cNvPr id="5" name="Picture 4"/>
          <p:cNvPicPr>
            <a:picLocks noChangeAspect="1"/>
          </p:cNvPicPr>
          <p:nvPr/>
        </p:nvPicPr>
        <p:blipFill>
          <a:blip r:embed="rId2"/>
          <a:stretch>
            <a:fillRect/>
          </a:stretch>
        </p:blipFill>
        <p:spPr>
          <a:xfrm>
            <a:off x="579383" y="1283904"/>
            <a:ext cx="3790208" cy="1546006"/>
          </a:xfrm>
          <a:prstGeom prst="rect">
            <a:avLst/>
          </a:prstGeom>
        </p:spPr>
      </p:pic>
      <p:pic>
        <p:nvPicPr>
          <p:cNvPr id="6" name="Picture 5"/>
          <p:cNvPicPr>
            <a:picLocks noChangeAspect="1"/>
          </p:cNvPicPr>
          <p:nvPr/>
        </p:nvPicPr>
        <p:blipFill>
          <a:blip r:embed="rId3"/>
          <a:stretch>
            <a:fillRect/>
          </a:stretch>
        </p:blipFill>
        <p:spPr>
          <a:xfrm>
            <a:off x="4481348" y="1176994"/>
            <a:ext cx="4343400" cy="2600325"/>
          </a:xfrm>
          <a:prstGeom prst="rect">
            <a:avLst/>
          </a:prstGeom>
        </p:spPr>
      </p:pic>
      <p:sp>
        <p:nvSpPr>
          <p:cNvPr id="7" name="Google Shape;495;p42"/>
          <p:cNvSpPr/>
          <p:nvPr/>
        </p:nvSpPr>
        <p:spPr>
          <a:xfrm>
            <a:off x="187468" y="4810657"/>
            <a:ext cx="1195488" cy="236243"/>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patent_claims_stats</a:t>
            </a:r>
            <a:endParaRPr sz="1000" dirty="0">
              <a:ea typeface="Calibri"/>
              <a:cs typeface="Calibri"/>
              <a:sym typeface="Calibri"/>
            </a:endParaRPr>
          </a:p>
        </p:txBody>
      </p:sp>
      <p:sp>
        <p:nvSpPr>
          <p:cNvPr id="8" name="TextBox 7"/>
          <p:cNvSpPr txBox="1"/>
          <p:nvPr/>
        </p:nvSpPr>
        <p:spPr>
          <a:xfrm>
            <a:off x="76816" y="80595"/>
            <a:ext cx="4849409" cy="369332"/>
          </a:xfrm>
          <a:prstGeom prst="rect">
            <a:avLst/>
          </a:prstGeom>
          <a:noFill/>
        </p:spPr>
        <p:txBody>
          <a:bodyPr wrap="square" rtlCol="0">
            <a:spAutoFit/>
          </a:bodyPr>
          <a:lstStyle/>
          <a:p>
            <a:r>
              <a:rPr lang="en-US" b="1" i="1" u="sng" dirty="0" smtClean="0">
                <a:solidFill>
                  <a:srgbClr val="FF0000"/>
                </a:solidFill>
              </a:rPr>
              <a:t>How </a:t>
            </a:r>
            <a:r>
              <a:rPr lang="en-US" b="1" i="1" u="sng" dirty="0" smtClean="0">
                <a:solidFill>
                  <a:srgbClr val="FF0000"/>
                </a:solidFill>
              </a:rPr>
              <a:t>words in one claim?</a:t>
            </a:r>
            <a:endParaRPr lang="en-US" b="1" i="1" u="sng" dirty="0">
              <a:solidFill>
                <a:srgbClr val="FF0000"/>
              </a:solidFill>
            </a:endParaRPr>
          </a:p>
        </p:txBody>
      </p:sp>
    </p:spTree>
    <p:extLst>
      <p:ext uri="{BB962C8B-B14F-4D97-AF65-F5344CB8AC3E}">
        <p14:creationId xmlns:p14="http://schemas.microsoft.com/office/powerpoint/2010/main" val="762145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45</a:t>
            </a:fld>
            <a:endParaRPr lang="en-US" dirty="0"/>
          </a:p>
        </p:txBody>
      </p:sp>
      <p:pic>
        <p:nvPicPr>
          <p:cNvPr id="2" name="Picture 1"/>
          <p:cNvPicPr>
            <a:picLocks noChangeAspect="1"/>
          </p:cNvPicPr>
          <p:nvPr/>
        </p:nvPicPr>
        <p:blipFill>
          <a:blip r:embed="rId2"/>
          <a:stretch>
            <a:fillRect/>
          </a:stretch>
        </p:blipFill>
        <p:spPr>
          <a:xfrm>
            <a:off x="419100" y="1695450"/>
            <a:ext cx="4152900" cy="1752600"/>
          </a:xfrm>
          <a:prstGeom prst="rect">
            <a:avLst/>
          </a:prstGeom>
        </p:spPr>
      </p:pic>
      <p:pic>
        <p:nvPicPr>
          <p:cNvPr id="3" name="Picture 2"/>
          <p:cNvPicPr>
            <a:picLocks noChangeAspect="1"/>
          </p:cNvPicPr>
          <p:nvPr/>
        </p:nvPicPr>
        <p:blipFill>
          <a:blip r:embed="rId3"/>
          <a:stretch>
            <a:fillRect/>
          </a:stretch>
        </p:blipFill>
        <p:spPr>
          <a:xfrm>
            <a:off x="4831467" y="1267317"/>
            <a:ext cx="4105275" cy="2466975"/>
          </a:xfrm>
          <a:prstGeom prst="rect">
            <a:avLst/>
          </a:prstGeom>
        </p:spPr>
      </p:pic>
      <p:sp>
        <p:nvSpPr>
          <p:cNvPr id="5" name="Google Shape;495;p42"/>
          <p:cNvSpPr/>
          <p:nvPr/>
        </p:nvSpPr>
        <p:spPr>
          <a:xfrm>
            <a:off x="187468" y="4810657"/>
            <a:ext cx="1195488" cy="236243"/>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patent_claims_stats</a:t>
            </a:r>
            <a:endParaRPr sz="1000" dirty="0">
              <a:ea typeface="Calibri"/>
              <a:cs typeface="Calibri"/>
              <a:sym typeface="Calibri"/>
            </a:endParaRPr>
          </a:p>
        </p:txBody>
      </p:sp>
      <p:sp>
        <p:nvSpPr>
          <p:cNvPr id="6" name="TextBox 5"/>
          <p:cNvSpPr txBox="1"/>
          <p:nvPr/>
        </p:nvSpPr>
        <p:spPr>
          <a:xfrm>
            <a:off x="76816" y="80595"/>
            <a:ext cx="4849409" cy="369332"/>
          </a:xfrm>
          <a:prstGeom prst="rect">
            <a:avLst/>
          </a:prstGeom>
          <a:noFill/>
        </p:spPr>
        <p:txBody>
          <a:bodyPr wrap="square" rtlCol="0">
            <a:spAutoFit/>
          </a:bodyPr>
          <a:lstStyle/>
          <a:p>
            <a:r>
              <a:rPr lang="en-US" b="1" i="1" u="sng" dirty="0" smtClean="0">
                <a:solidFill>
                  <a:srgbClr val="FF0000"/>
                </a:solidFill>
              </a:rPr>
              <a:t>How </a:t>
            </a:r>
            <a:r>
              <a:rPr lang="en-US" b="1" i="1" u="sng" dirty="0" smtClean="0">
                <a:solidFill>
                  <a:srgbClr val="FF0000"/>
                </a:solidFill>
              </a:rPr>
              <a:t>many characters in one claim?</a:t>
            </a:r>
            <a:endParaRPr lang="en-US" b="1" i="1" u="sng" dirty="0">
              <a:solidFill>
                <a:srgbClr val="FF0000"/>
              </a:solidFill>
            </a:endParaRPr>
          </a:p>
        </p:txBody>
      </p:sp>
    </p:spTree>
    <p:extLst>
      <p:ext uri="{BB962C8B-B14F-4D97-AF65-F5344CB8AC3E}">
        <p14:creationId xmlns:p14="http://schemas.microsoft.com/office/powerpoint/2010/main" val="13238957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54554"/>
            <a:ext cx="7772400" cy="1102519"/>
          </a:xfrm>
        </p:spPr>
        <p:txBody>
          <a:bodyPr>
            <a:noAutofit/>
          </a:bodyPr>
          <a:lstStyle/>
          <a:p>
            <a:r>
              <a:rPr lang="en-US" sz="3200" dirty="0" smtClean="0">
                <a:latin typeface="+mn-lt"/>
              </a:rPr>
              <a:t>25 </a:t>
            </a:r>
            <a:r>
              <a:rPr lang="en-US" sz="3200" dirty="0" smtClean="0">
                <a:latin typeface="+mn-lt"/>
              </a:rPr>
              <a:t>claims in one patent</a:t>
            </a:r>
            <a:br>
              <a:rPr lang="en-US" sz="3200" dirty="0" smtClean="0">
                <a:latin typeface="+mn-lt"/>
              </a:rPr>
            </a:br>
            <a:r>
              <a:rPr lang="en-US" sz="3200" dirty="0" smtClean="0">
                <a:latin typeface="+mn-lt"/>
              </a:rPr>
              <a:t>135 </a:t>
            </a:r>
            <a:r>
              <a:rPr lang="en-US" sz="3200" dirty="0" smtClean="0">
                <a:latin typeface="+mn-lt"/>
              </a:rPr>
              <a:t>words in </a:t>
            </a:r>
            <a:r>
              <a:rPr lang="en-US" sz="3200" dirty="0" smtClean="0">
                <a:latin typeface="+mn-lt"/>
              </a:rPr>
              <a:t>one claim</a:t>
            </a:r>
            <a:br>
              <a:rPr lang="en-US" sz="3200" dirty="0" smtClean="0">
                <a:latin typeface="+mn-lt"/>
              </a:rPr>
            </a:br>
            <a:r>
              <a:rPr lang="en-US" sz="3200" dirty="0" smtClean="0">
                <a:latin typeface="+mn-lt"/>
              </a:rPr>
              <a:t>873 </a:t>
            </a:r>
            <a:r>
              <a:rPr lang="en-US" sz="3200" dirty="0" smtClean="0">
                <a:latin typeface="+mn-lt"/>
              </a:rPr>
              <a:t>characters in </a:t>
            </a:r>
            <a:r>
              <a:rPr lang="en-US" sz="3200" dirty="0" smtClean="0">
                <a:latin typeface="+mn-lt"/>
              </a:rPr>
              <a:t>one </a:t>
            </a:r>
            <a:r>
              <a:rPr lang="en-US" sz="3200" dirty="0" smtClean="0">
                <a:latin typeface="+mn-lt"/>
              </a:rPr>
              <a:t>claim</a:t>
            </a:r>
            <a:endParaRPr lang="en-US" sz="3200" dirty="0">
              <a:latin typeface="+mn-lt"/>
            </a:endParaRPr>
          </a:p>
        </p:txBody>
      </p:sp>
      <p:sp>
        <p:nvSpPr>
          <p:cNvPr id="3" name="Subtitle 2"/>
          <p:cNvSpPr>
            <a:spLocks noGrp="1"/>
          </p:cNvSpPr>
          <p:nvPr>
            <p:ph type="subTitle" idx="1"/>
          </p:nvPr>
        </p:nvSpPr>
        <p:spPr>
          <a:xfrm>
            <a:off x="2351903" y="1055021"/>
            <a:ext cx="4244340" cy="425767"/>
          </a:xfrm>
        </p:spPr>
        <p:txBody>
          <a:bodyPr>
            <a:noAutofit/>
          </a:bodyPr>
          <a:lstStyle/>
          <a:p>
            <a:r>
              <a:rPr lang="en-US" b="1" i="1" u="sng" dirty="0" smtClean="0">
                <a:solidFill>
                  <a:srgbClr val="D9AB39"/>
                </a:solidFill>
                <a:effectLst>
                  <a:outerShdw blurRad="38100" dist="38100" dir="2700000" algn="tl">
                    <a:srgbClr val="000000">
                      <a:alpha val="43137"/>
                    </a:srgbClr>
                  </a:outerShdw>
                </a:effectLst>
                <a:latin typeface="+mj-lt"/>
              </a:rPr>
              <a:t>Golden Rule</a:t>
            </a:r>
            <a:endParaRPr lang="en-US" b="1" i="1" u="sng" dirty="0">
              <a:solidFill>
                <a:srgbClr val="D9AB39"/>
              </a:solidFill>
              <a:effectLst>
                <a:outerShdw blurRad="38100" dist="38100" dir="2700000" algn="tl">
                  <a:srgbClr val="000000">
                    <a:alpha val="43137"/>
                  </a:srgbClr>
                </a:outerShdw>
              </a:effectLst>
              <a:latin typeface="+mj-lt"/>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46</a:t>
            </a:fld>
            <a:endParaRPr lang="en-US" dirty="0"/>
          </a:p>
        </p:txBody>
      </p:sp>
      <p:sp>
        <p:nvSpPr>
          <p:cNvPr id="6" name="Google Shape;495;p42"/>
          <p:cNvSpPr/>
          <p:nvPr/>
        </p:nvSpPr>
        <p:spPr>
          <a:xfrm>
            <a:off x="187468" y="4810657"/>
            <a:ext cx="1195488" cy="236243"/>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patent_claims_stats</a:t>
            </a:r>
            <a:endParaRPr sz="1000" dirty="0">
              <a:ea typeface="Calibri"/>
              <a:cs typeface="Calibri"/>
              <a:sym typeface="Calibri"/>
            </a:endParaRPr>
          </a:p>
        </p:txBody>
      </p:sp>
      <p:sp>
        <p:nvSpPr>
          <p:cNvPr id="8" name="TextBox 7"/>
          <p:cNvSpPr txBox="1"/>
          <p:nvPr/>
        </p:nvSpPr>
        <p:spPr>
          <a:xfrm>
            <a:off x="76816" y="80595"/>
            <a:ext cx="4849409" cy="369332"/>
          </a:xfrm>
          <a:prstGeom prst="rect">
            <a:avLst/>
          </a:prstGeom>
          <a:noFill/>
        </p:spPr>
        <p:txBody>
          <a:bodyPr wrap="square" rtlCol="0">
            <a:spAutoFit/>
          </a:bodyPr>
          <a:lstStyle/>
          <a:p>
            <a:r>
              <a:rPr lang="en-US" b="1" i="1" u="sng" dirty="0" smtClean="0">
                <a:solidFill>
                  <a:srgbClr val="FF0000"/>
                </a:solidFill>
              </a:rPr>
              <a:t>What is the examiner’s comfort zone?</a:t>
            </a:r>
            <a:endParaRPr lang="en-US" b="1" i="1" u="sng" dirty="0">
              <a:solidFill>
                <a:srgbClr val="FF0000"/>
              </a:solidFill>
            </a:endParaRPr>
          </a:p>
        </p:txBody>
      </p:sp>
    </p:spTree>
    <p:extLst>
      <p:ext uri="{BB962C8B-B14F-4D97-AF65-F5344CB8AC3E}">
        <p14:creationId xmlns:p14="http://schemas.microsoft.com/office/powerpoint/2010/main" val="17091950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47</a:t>
            </a:fld>
            <a:endParaRPr lang="en-US" dirty="0"/>
          </a:p>
        </p:txBody>
      </p:sp>
      <p:sp>
        <p:nvSpPr>
          <p:cNvPr id="5" name="TextBox 4"/>
          <p:cNvSpPr txBox="1"/>
          <p:nvPr/>
        </p:nvSpPr>
        <p:spPr>
          <a:xfrm>
            <a:off x="852808" y="921465"/>
            <a:ext cx="7049788" cy="3785652"/>
          </a:xfrm>
          <a:prstGeom prst="rect">
            <a:avLst/>
          </a:prstGeom>
          <a:noFill/>
        </p:spPr>
        <p:txBody>
          <a:bodyPr wrap="square" rtlCol="0">
            <a:spAutoFit/>
          </a:bodyPr>
          <a:lstStyle/>
          <a:p>
            <a:pPr marL="457200" indent="-457200">
              <a:buFont typeface="Arial" panose="020B0604020202020204" pitchFamily="34" charset="0"/>
              <a:buChar char="•"/>
            </a:pPr>
            <a:r>
              <a:rPr lang="en-US" sz="2400" i="1" dirty="0" smtClean="0">
                <a:solidFill>
                  <a:srgbClr val="FF0000"/>
                </a:solidFill>
              </a:rPr>
              <a:t>Would you afford the time cost?</a:t>
            </a:r>
          </a:p>
          <a:p>
            <a:r>
              <a:rPr lang="en-US" sz="2400" i="1" dirty="0" smtClean="0">
                <a:solidFill>
                  <a:srgbClr val="FF0000"/>
                </a:solidFill>
              </a:rPr>
              <a:t>           </a:t>
            </a:r>
            <a:r>
              <a:rPr lang="en-US" dirty="0" smtClean="0"/>
              <a:t>Check out Hamlet App on Page 20</a:t>
            </a:r>
          </a:p>
          <a:p>
            <a:pPr marL="457200" indent="-457200">
              <a:buFont typeface="Arial" panose="020B0604020202020204" pitchFamily="34" charset="0"/>
              <a:buChar char="•"/>
            </a:pPr>
            <a:r>
              <a:rPr lang="en-US" sz="2400" i="1" dirty="0" smtClean="0">
                <a:solidFill>
                  <a:srgbClr val="FF0000"/>
                </a:solidFill>
              </a:rPr>
              <a:t>Is your case likely to be patented? </a:t>
            </a:r>
          </a:p>
          <a:p>
            <a:r>
              <a:rPr lang="en-US" sz="2400" i="1" dirty="0" smtClean="0">
                <a:solidFill>
                  <a:srgbClr val="FF0000"/>
                </a:solidFill>
              </a:rPr>
              <a:t>           </a:t>
            </a:r>
            <a:r>
              <a:rPr lang="en-US" dirty="0"/>
              <a:t>Check out Hamlet App on Page </a:t>
            </a:r>
            <a:r>
              <a:rPr lang="en-US" dirty="0" smtClean="0"/>
              <a:t>20</a:t>
            </a:r>
            <a:endParaRPr lang="en-US" dirty="0"/>
          </a:p>
          <a:p>
            <a:pPr marL="457200" indent="-457200">
              <a:buFont typeface="Arial" panose="020B0604020202020204" pitchFamily="34" charset="0"/>
              <a:buChar char="•"/>
            </a:pPr>
            <a:r>
              <a:rPr lang="en-US" sz="2400" i="1" dirty="0" smtClean="0">
                <a:solidFill>
                  <a:srgbClr val="FF0000"/>
                </a:solidFill>
              </a:rPr>
              <a:t>Which attorney are you talking to?</a:t>
            </a:r>
          </a:p>
          <a:p>
            <a:r>
              <a:rPr lang="en-US" sz="2400" i="1" dirty="0">
                <a:solidFill>
                  <a:srgbClr val="FF0000"/>
                </a:solidFill>
              </a:rPr>
              <a:t> </a:t>
            </a:r>
            <a:r>
              <a:rPr lang="en-US" sz="2400" i="1" dirty="0" smtClean="0">
                <a:solidFill>
                  <a:srgbClr val="FF0000"/>
                </a:solidFill>
              </a:rPr>
              <a:t>          </a:t>
            </a:r>
            <a:r>
              <a:rPr lang="en-US" dirty="0" smtClean="0"/>
              <a:t>Check </a:t>
            </a:r>
            <a:r>
              <a:rPr lang="en-US" dirty="0"/>
              <a:t>out </a:t>
            </a:r>
            <a:r>
              <a:rPr lang="en-US" dirty="0"/>
              <a:t>HesJustNotThatIntoYou App on Page </a:t>
            </a:r>
            <a:r>
              <a:rPr lang="en-US" dirty="0" smtClean="0"/>
              <a:t>31</a:t>
            </a:r>
            <a:endParaRPr lang="en-US" sz="2400" i="1" dirty="0" smtClean="0">
              <a:solidFill>
                <a:srgbClr val="FF0000"/>
              </a:solidFill>
            </a:endParaRPr>
          </a:p>
          <a:p>
            <a:pPr marL="457200" indent="-457200">
              <a:buFont typeface="Arial" panose="020B0604020202020204" pitchFamily="34" charset="0"/>
              <a:buChar char="•"/>
            </a:pPr>
            <a:r>
              <a:rPr lang="en-US" sz="2400" i="1" dirty="0" smtClean="0">
                <a:solidFill>
                  <a:srgbClr val="FF0000"/>
                </a:solidFill>
              </a:rPr>
              <a:t>Would you want to live around other inventors?</a:t>
            </a:r>
          </a:p>
          <a:p>
            <a:r>
              <a:rPr lang="en-US" sz="2400" i="1" dirty="0" smtClean="0">
                <a:solidFill>
                  <a:srgbClr val="FF0000"/>
                </a:solidFill>
              </a:rPr>
              <a:t>           </a:t>
            </a:r>
            <a:r>
              <a:rPr lang="en-US" dirty="0"/>
              <a:t>If yes, move to CA, Ivy </a:t>
            </a:r>
            <a:r>
              <a:rPr lang="en-US" dirty="0" err="1"/>
              <a:t>Leauge</a:t>
            </a:r>
            <a:r>
              <a:rPr lang="en-US" dirty="0"/>
              <a:t>, RTP areas</a:t>
            </a:r>
          </a:p>
          <a:p>
            <a:pPr marL="457200" indent="-457200">
              <a:buFont typeface="Arial" panose="020B0604020202020204" pitchFamily="34" charset="0"/>
              <a:buChar char="•"/>
            </a:pPr>
            <a:r>
              <a:rPr lang="en-US" sz="2400" i="1" dirty="0" smtClean="0">
                <a:solidFill>
                  <a:srgbClr val="FF0000"/>
                </a:solidFill>
              </a:rPr>
              <a:t>Do you know the examiner’s comfort zone? </a:t>
            </a:r>
          </a:p>
          <a:p>
            <a:r>
              <a:rPr lang="en-US" sz="2400" i="1" dirty="0">
                <a:solidFill>
                  <a:srgbClr val="FF0000"/>
                </a:solidFill>
              </a:rPr>
              <a:t> </a:t>
            </a:r>
            <a:r>
              <a:rPr lang="en-US" sz="2400" i="1" dirty="0" smtClean="0">
                <a:solidFill>
                  <a:srgbClr val="FF0000"/>
                </a:solidFill>
              </a:rPr>
              <a:t>          </a:t>
            </a:r>
            <a:r>
              <a:rPr lang="en-US" dirty="0"/>
              <a:t>25, 135, 837 rules</a:t>
            </a:r>
            <a:endParaRPr lang="en-US" dirty="0"/>
          </a:p>
        </p:txBody>
      </p:sp>
      <p:sp>
        <p:nvSpPr>
          <p:cNvPr id="6" name="Rectangle 5"/>
          <p:cNvSpPr/>
          <p:nvPr/>
        </p:nvSpPr>
        <p:spPr>
          <a:xfrm>
            <a:off x="3557258" y="115583"/>
            <a:ext cx="2170081" cy="707886"/>
          </a:xfrm>
          <a:prstGeom prst="rect">
            <a:avLst/>
          </a:prstGeom>
        </p:spPr>
        <p:txBody>
          <a:bodyPr wrap="none">
            <a:spAutoFit/>
          </a:bodyPr>
          <a:lstStyle/>
          <a:p>
            <a:r>
              <a:rPr lang="en-US" sz="4000" dirty="0" smtClean="0"/>
              <a:t>Summary</a:t>
            </a:r>
            <a:endParaRPr lang="en-US" sz="4000" dirty="0"/>
          </a:p>
        </p:txBody>
      </p:sp>
    </p:spTree>
    <p:extLst>
      <p:ext uri="{BB962C8B-B14F-4D97-AF65-F5344CB8AC3E}">
        <p14:creationId xmlns:p14="http://schemas.microsoft.com/office/powerpoint/2010/main" val="8085976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91978" y="395416"/>
            <a:ext cx="7080422" cy="3833684"/>
          </a:xfrm>
        </p:spPr>
        <p:txBody>
          <a:bodyPr>
            <a:noAutofit/>
          </a:bodyPr>
          <a:lstStyle/>
          <a:p>
            <a:r>
              <a:rPr lang="en-US" sz="1600" b="1" dirty="0">
                <a:solidFill>
                  <a:schemeClr val="tx1"/>
                </a:solidFill>
                <a:latin typeface="+mn-lt"/>
              </a:rPr>
              <a:t>Copyright and Trademark </a:t>
            </a:r>
            <a:r>
              <a:rPr lang="en-US" sz="1600" b="1" dirty="0" smtClean="0">
                <a:solidFill>
                  <a:schemeClr val="tx1"/>
                </a:solidFill>
                <a:latin typeface="+mn-lt"/>
              </a:rPr>
              <a:t>Notice</a:t>
            </a:r>
          </a:p>
          <a:p>
            <a:endParaRPr lang="en-US" sz="1600" b="1" dirty="0">
              <a:solidFill>
                <a:schemeClr val="tx1"/>
              </a:solidFill>
              <a:latin typeface="+mn-lt"/>
            </a:endParaRPr>
          </a:p>
          <a:p>
            <a:r>
              <a:rPr lang="en-US" sz="1600" dirty="0">
                <a:solidFill>
                  <a:schemeClr val="tx1"/>
                </a:solidFill>
                <a:latin typeface="+mn-lt"/>
              </a:rPr>
              <a:t>All material </a:t>
            </a:r>
            <a:r>
              <a:rPr lang="en-US" sz="1600" dirty="0" smtClean="0">
                <a:solidFill>
                  <a:schemeClr val="tx1"/>
                </a:solidFill>
                <a:latin typeface="+mn-lt"/>
              </a:rPr>
              <a:t>in this presentation, </a:t>
            </a:r>
            <a:r>
              <a:rPr lang="en-US" sz="1600" dirty="0">
                <a:solidFill>
                  <a:schemeClr val="tx1"/>
                </a:solidFill>
                <a:latin typeface="+mn-lt"/>
              </a:rPr>
              <a:t>including design, text, images</a:t>
            </a:r>
            <a:r>
              <a:rPr lang="en-US" sz="1600" dirty="0" smtClean="0">
                <a:solidFill>
                  <a:schemeClr val="tx1"/>
                </a:solidFill>
                <a:latin typeface="+mn-lt"/>
              </a:rPr>
              <a:t>, charts, </a:t>
            </a:r>
            <a:r>
              <a:rPr lang="en-US" sz="1600" dirty="0">
                <a:solidFill>
                  <a:schemeClr val="tx1"/>
                </a:solidFill>
                <a:latin typeface="+mn-lt"/>
              </a:rPr>
              <a:t>are owned by </a:t>
            </a:r>
            <a:r>
              <a:rPr lang="en-US" sz="1600" dirty="0" smtClean="0">
                <a:solidFill>
                  <a:schemeClr val="tx1"/>
                </a:solidFill>
                <a:latin typeface="+mn-lt"/>
              </a:rPr>
              <a:t>Liang Gong, protected by US copyright and trademark laws. </a:t>
            </a:r>
            <a:r>
              <a:rPr lang="en-US" sz="1600" dirty="0">
                <a:solidFill>
                  <a:schemeClr val="tx1"/>
                </a:solidFill>
                <a:latin typeface="+mn-lt"/>
              </a:rPr>
              <a:t>All rights are reserved by Liang Gong</a:t>
            </a:r>
            <a:r>
              <a:rPr lang="en-US" sz="1600" dirty="0" smtClean="0">
                <a:solidFill>
                  <a:schemeClr val="tx1"/>
                </a:solidFill>
                <a:latin typeface="+mn-lt"/>
              </a:rPr>
              <a:t>. </a:t>
            </a:r>
            <a:r>
              <a:rPr lang="en-US" sz="1600" dirty="0">
                <a:solidFill>
                  <a:schemeClr val="tx1"/>
                </a:solidFill>
                <a:latin typeface="+mn-lt"/>
              </a:rPr>
              <a:t>Content may not be copied, reproduced, transmitted, distributed, downloaded or transferred in any form or by any means without Liang </a:t>
            </a:r>
            <a:r>
              <a:rPr lang="en-US" sz="1600" dirty="0" smtClean="0">
                <a:solidFill>
                  <a:schemeClr val="tx1"/>
                </a:solidFill>
                <a:latin typeface="+mn-lt"/>
              </a:rPr>
              <a:t>Gong's </a:t>
            </a:r>
            <a:r>
              <a:rPr lang="en-US" sz="1600" dirty="0">
                <a:solidFill>
                  <a:schemeClr val="tx1"/>
                </a:solidFill>
                <a:latin typeface="+mn-lt"/>
              </a:rPr>
              <a:t>prior written consent, and with express attribution to Liang Gong</a:t>
            </a:r>
            <a:r>
              <a:rPr lang="en-US" sz="1600" dirty="0" smtClean="0">
                <a:solidFill>
                  <a:schemeClr val="tx1"/>
                </a:solidFill>
                <a:latin typeface="+mn-lt"/>
              </a:rPr>
              <a:t>. </a:t>
            </a:r>
            <a:r>
              <a:rPr lang="en-US" sz="1600" dirty="0">
                <a:solidFill>
                  <a:schemeClr val="tx1"/>
                </a:solidFill>
                <a:latin typeface="+mn-lt"/>
              </a:rPr>
              <a:t>The only exception is that one temporary copy may be downloaded into a single computer's memory and one unaltered permanent copy may be used by the viewer for personal and non-commercial use only, with an attached copy of Liang Gong </a:t>
            </a:r>
            <a:r>
              <a:rPr lang="en-US" sz="1600" dirty="0" smtClean="0">
                <a:solidFill>
                  <a:schemeClr val="tx1"/>
                </a:solidFill>
                <a:latin typeface="+mn-lt"/>
              </a:rPr>
              <a:t>'s </a:t>
            </a:r>
            <a:r>
              <a:rPr lang="en-US" sz="1600" dirty="0">
                <a:solidFill>
                  <a:schemeClr val="tx1"/>
                </a:solidFill>
                <a:latin typeface="+mn-lt"/>
              </a:rPr>
              <a:t>written consent</a:t>
            </a:r>
            <a:r>
              <a:rPr lang="en-US" sz="1600" dirty="0" smtClean="0">
                <a:solidFill>
                  <a:schemeClr val="tx1"/>
                </a:solidFill>
                <a:latin typeface="+mn-lt"/>
              </a:rPr>
              <a:t>. </a:t>
            </a:r>
            <a:r>
              <a:rPr lang="en-US" sz="1600" dirty="0">
                <a:solidFill>
                  <a:schemeClr val="tx1"/>
                </a:solidFill>
                <a:latin typeface="+mn-lt"/>
              </a:rPr>
              <a:t>No part of the downloaded copy may be subsequently reproduced, disseminated or transferred. Copyright infringement is a violation of federal law subject to criminal and civil penalties. (For permission to reprint, please contact Liang Gong</a:t>
            </a:r>
            <a:r>
              <a:rPr lang="en-US" sz="1600" dirty="0" smtClean="0">
                <a:solidFill>
                  <a:schemeClr val="tx1"/>
                </a:solidFill>
                <a:latin typeface="+mn-lt"/>
              </a:rPr>
              <a:t> via </a:t>
            </a:r>
            <a:r>
              <a:rPr lang="en-US" sz="1600" dirty="0">
                <a:solidFill>
                  <a:schemeClr val="tx1"/>
                </a:solidFill>
                <a:latin typeface="+mn-lt"/>
              </a:rPr>
              <a:t>email at </a:t>
            </a:r>
            <a:r>
              <a:rPr lang="en-US" sz="1600" dirty="0" smtClean="0">
                <a:solidFill>
                  <a:schemeClr val="tx1"/>
                </a:solidFill>
                <a:latin typeface="+mn-lt"/>
              </a:rPr>
              <a:t>gongliangtju@gmail.com)</a:t>
            </a:r>
            <a:endParaRPr lang="en-US" sz="1600" dirty="0">
              <a:solidFill>
                <a:schemeClr val="tx1"/>
              </a:solidFill>
              <a:latin typeface="+mn-lt"/>
            </a:endParaRPr>
          </a:p>
          <a:p>
            <a:endParaRPr lang="en-US" sz="1000" dirty="0">
              <a:solidFill>
                <a:schemeClr val="tx1"/>
              </a:solidFill>
              <a:latin typeface="+mn-lt"/>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48</a:t>
            </a:fld>
            <a:endParaRPr lang="en-US" dirty="0"/>
          </a:p>
        </p:txBody>
      </p:sp>
    </p:spTree>
    <p:extLst>
      <p:ext uri="{BB962C8B-B14F-4D97-AF65-F5344CB8AC3E}">
        <p14:creationId xmlns:p14="http://schemas.microsoft.com/office/powerpoint/2010/main" val="11923440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4</a:t>
            </a:fld>
            <a:endParaRPr lang="en-US" dirty="0"/>
          </a:p>
        </p:txBody>
      </p:sp>
      <p:pic>
        <p:nvPicPr>
          <p:cNvPr id="5" name="Picture 4"/>
          <p:cNvPicPr>
            <a:picLocks noChangeAspect="1"/>
          </p:cNvPicPr>
          <p:nvPr/>
        </p:nvPicPr>
        <p:blipFill>
          <a:blip r:embed="rId2"/>
          <a:stretch>
            <a:fillRect/>
          </a:stretch>
        </p:blipFill>
        <p:spPr>
          <a:xfrm>
            <a:off x="1483628" y="175461"/>
            <a:ext cx="5751561" cy="4357744"/>
          </a:xfrm>
          <a:prstGeom prst="rect">
            <a:avLst/>
          </a:prstGeom>
        </p:spPr>
      </p:pic>
      <p:sp>
        <p:nvSpPr>
          <p:cNvPr id="6" name="Rectangle 5"/>
          <p:cNvSpPr/>
          <p:nvPr/>
        </p:nvSpPr>
        <p:spPr>
          <a:xfrm>
            <a:off x="289560" y="4511368"/>
            <a:ext cx="5250180" cy="246221"/>
          </a:xfrm>
          <a:prstGeom prst="rect">
            <a:avLst/>
          </a:prstGeom>
        </p:spPr>
        <p:txBody>
          <a:bodyPr wrap="square">
            <a:spAutoFit/>
          </a:bodyPr>
          <a:lstStyle/>
          <a:p>
            <a:r>
              <a:rPr lang="en-US" sz="1000" dirty="0"/>
              <a:t>https://patents.google.com/patent/USRE45254</a:t>
            </a:r>
          </a:p>
        </p:txBody>
      </p:sp>
    </p:spTree>
    <p:extLst>
      <p:ext uri="{BB962C8B-B14F-4D97-AF65-F5344CB8AC3E}">
        <p14:creationId xmlns:p14="http://schemas.microsoft.com/office/powerpoint/2010/main" val="3992997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2" name="Google Shape;772;p50"/>
          <p:cNvSpPr/>
          <p:nvPr/>
        </p:nvSpPr>
        <p:spPr>
          <a:xfrm>
            <a:off x="-4875" y="828675"/>
            <a:ext cx="9153749" cy="3481388"/>
          </a:xfrm>
          <a:prstGeom prst="rect">
            <a:avLst/>
          </a:prstGeom>
          <a:solidFill>
            <a:schemeClr val="lt1">
              <a:alpha val="80000"/>
            </a:schemeClr>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73" name="Google Shape;773;p50"/>
          <p:cNvSpPr txBox="1"/>
          <p:nvPr/>
        </p:nvSpPr>
        <p:spPr>
          <a:xfrm>
            <a:off x="1123950" y="983738"/>
            <a:ext cx="6896100" cy="923330"/>
          </a:xfrm>
          <a:prstGeom prst="rect">
            <a:avLst/>
          </a:prstGeom>
          <a:noFill/>
          <a:ln>
            <a:noFill/>
          </a:ln>
        </p:spPr>
        <p:txBody>
          <a:bodyPr spcFirstLastPara="1" wrap="square" lIns="0" tIns="0" rIns="0" bIns="0" anchor="ctr" anchorCtr="0">
            <a:noAutofit/>
          </a:bodyPr>
          <a:lstStyle/>
          <a:p>
            <a:pPr algn="ctr">
              <a:buClr>
                <a:srgbClr val="3F3F3F"/>
              </a:buClr>
              <a:buSzPts val="8000"/>
            </a:pPr>
            <a:r>
              <a:rPr lang="en-US" sz="4000" i="1" dirty="0" smtClean="0">
                <a:solidFill>
                  <a:srgbClr val="FF0000"/>
                </a:solidFill>
                <a:ea typeface="Calibri"/>
                <a:cs typeface="Calibri"/>
                <a:sym typeface="Calibri"/>
              </a:rPr>
              <a:t>Ready to buy </a:t>
            </a:r>
            <a:r>
              <a:rPr lang="en-US" sz="4000" i="1" dirty="0">
                <a:solidFill>
                  <a:srgbClr val="FF0000"/>
                </a:solidFill>
              </a:rPr>
              <a:t>Hamlet </a:t>
            </a:r>
            <a:r>
              <a:rPr lang="en-US" sz="4000" i="1" dirty="0" smtClean="0">
                <a:solidFill>
                  <a:srgbClr val="FF0000"/>
                </a:solidFill>
              </a:rPr>
              <a:t>App and </a:t>
            </a:r>
            <a:r>
              <a:rPr lang="en-US" sz="4000" i="1" dirty="0">
                <a:solidFill>
                  <a:srgbClr val="FF0000"/>
                </a:solidFill>
              </a:rPr>
              <a:t>HesJustNotThatIntoYou </a:t>
            </a:r>
            <a:r>
              <a:rPr lang="en-US" sz="4000" i="1" dirty="0" smtClean="0">
                <a:solidFill>
                  <a:srgbClr val="FF0000"/>
                </a:solidFill>
              </a:rPr>
              <a:t>App? </a:t>
            </a:r>
            <a:r>
              <a:rPr lang="en-US" sz="4000" i="1" dirty="0" smtClean="0">
                <a:solidFill>
                  <a:srgbClr val="FF0000"/>
                </a:solidFill>
                <a:ea typeface="Calibri"/>
                <a:cs typeface="Calibri"/>
                <a:sym typeface="Calibri"/>
              </a:rPr>
              <a:t> </a:t>
            </a:r>
            <a:endParaRPr sz="4000" i="1" dirty="0">
              <a:solidFill>
                <a:srgbClr val="FF0000"/>
              </a:solidFill>
              <a:ea typeface="Calibri"/>
              <a:cs typeface="Calibri"/>
              <a:sym typeface="Calibri"/>
            </a:endParaRPr>
          </a:p>
        </p:txBody>
      </p:sp>
      <p:sp>
        <p:nvSpPr>
          <p:cNvPr id="774" name="Google Shape;774;p50"/>
          <p:cNvSpPr/>
          <p:nvPr/>
        </p:nvSpPr>
        <p:spPr>
          <a:xfrm>
            <a:off x="228600" y="447676"/>
            <a:ext cx="8686800" cy="4248225"/>
          </a:xfrm>
          <a:prstGeom prst="rect">
            <a:avLst/>
          </a:prstGeom>
          <a:noFill/>
          <a:ln w="127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5" name="Google Shape;773;p50"/>
          <p:cNvSpPr txBox="1"/>
          <p:nvPr/>
        </p:nvSpPr>
        <p:spPr>
          <a:xfrm>
            <a:off x="1123949" y="2982096"/>
            <a:ext cx="6896100" cy="923330"/>
          </a:xfrm>
          <a:prstGeom prst="rect">
            <a:avLst/>
          </a:prstGeom>
          <a:noFill/>
          <a:ln>
            <a:noFill/>
          </a:ln>
        </p:spPr>
        <p:txBody>
          <a:bodyPr spcFirstLastPara="1" wrap="square" lIns="0" tIns="0" rIns="0" bIns="0" anchor="ctr" anchorCtr="0">
            <a:noAutofit/>
          </a:bodyPr>
          <a:lstStyle/>
          <a:p>
            <a:pPr algn="ctr">
              <a:buClr>
                <a:srgbClr val="3F3F3F"/>
              </a:buClr>
              <a:buSzPts val="8000"/>
            </a:pPr>
            <a:r>
              <a:rPr lang="en-US" sz="6000" dirty="0" smtClean="0">
                <a:latin typeface="Calibri"/>
                <a:ea typeface="Calibri"/>
                <a:cs typeface="Calibri"/>
                <a:sym typeface="Calibri"/>
              </a:rPr>
              <a:t>Questions?</a:t>
            </a:r>
            <a:endParaRPr sz="1350" dirty="0">
              <a:latin typeface="Calibri"/>
              <a:ea typeface="Calibri"/>
              <a:cs typeface="Calibri"/>
              <a:sym typeface="Calibri"/>
            </a:endParaRPr>
          </a:p>
        </p:txBody>
      </p:sp>
    </p:spTree>
    <p:extLst>
      <p:ext uri="{BB962C8B-B14F-4D97-AF65-F5344CB8AC3E}">
        <p14:creationId xmlns:p14="http://schemas.microsoft.com/office/powerpoint/2010/main" val="8269273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2" name="Google Shape;772;p50"/>
          <p:cNvSpPr/>
          <p:nvPr/>
        </p:nvSpPr>
        <p:spPr>
          <a:xfrm>
            <a:off x="-4875" y="828675"/>
            <a:ext cx="9153749" cy="3481388"/>
          </a:xfrm>
          <a:prstGeom prst="rect">
            <a:avLst/>
          </a:prstGeom>
          <a:solidFill>
            <a:schemeClr val="lt1">
              <a:alpha val="80000"/>
            </a:schemeClr>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73" name="Google Shape;773;p50"/>
          <p:cNvSpPr txBox="1"/>
          <p:nvPr/>
        </p:nvSpPr>
        <p:spPr>
          <a:xfrm>
            <a:off x="1123950" y="2110085"/>
            <a:ext cx="6896100" cy="923330"/>
          </a:xfrm>
          <a:prstGeom prst="rect">
            <a:avLst/>
          </a:prstGeom>
          <a:noFill/>
          <a:ln>
            <a:noFill/>
          </a:ln>
        </p:spPr>
        <p:txBody>
          <a:bodyPr spcFirstLastPara="1" wrap="square" lIns="0" tIns="0" rIns="0" bIns="0" anchor="ctr" anchorCtr="0">
            <a:noAutofit/>
          </a:bodyPr>
          <a:lstStyle/>
          <a:p>
            <a:pPr algn="ctr">
              <a:buClr>
                <a:srgbClr val="3F3F3F"/>
              </a:buClr>
              <a:buSzPts val="8000"/>
            </a:pPr>
            <a:r>
              <a:rPr lang="en-US" sz="6000" dirty="0">
                <a:latin typeface="Calibri"/>
                <a:ea typeface="Calibri"/>
                <a:cs typeface="Calibri"/>
                <a:sym typeface="Calibri"/>
              </a:rPr>
              <a:t>Thank You</a:t>
            </a:r>
            <a:endParaRPr sz="1350" dirty="0">
              <a:latin typeface="Calibri"/>
              <a:ea typeface="Calibri"/>
              <a:cs typeface="Calibri"/>
              <a:sym typeface="Calibri"/>
            </a:endParaRPr>
          </a:p>
        </p:txBody>
      </p:sp>
      <p:sp>
        <p:nvSpPr>
          <p:cNvPr id="774" name="Google Shape;774;p50"/>
          <p:cNvSpPr/>
          <p:nvPr/>
        </p:nvSpPr>
        <p:spPr>
          <a:xfrm>
            <a:off x="228600" y="447676"/>
            <a:ext cx="8686800" cy="4248225"/>
          </a:xfrm>
          <a:prstGeom prst="rect">
            <a:avLst/>
          </a:prstGeom>
          <a:noFill/>
          <a:ln w="127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18373327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5</a:t>
            </a:fld>
            <a:endParaRPr lang="en-US" dirty="0"/>
          </a:p>
        </p:txBody>
      </p:sp>
      <p:sp>
        <p:nvSpPr>
          <p:cNvPr id="5" name="Google Shape;470;p42"/>
          <p:cNvSpPr/>
          <p:nvPr/>
        </p:nvSpPr>
        <p:spPr>
          <a:xfrm>
            <a:off x="1673768" y="1133940"/>
            <a:ext cx="5486402" cy="2856370"/>
          </a:xfrm>
          <a:prstGeom prst="ellipse">
            <a:avLst/>
          </a:prstGeom>
          <a:noFill/>
          <a:ln w="127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ea typeface="Verdana"/>
              <a:cs typeface="Verdana"/>
              <a:sym typeface="Verdana"/>
            </a:endParaRPr>
          </a:p>
        </p:txBody>
      </p:sp>
      <p:grpSp>
        <p:nvGrpSpPr>
          <p:cNvPr id="6" name="Google Shape;471;p42"/>
          <p:cNvGrpSpPr/>
          <p:nvPr/>
        </p:nvGrpSpPr>
        <p:grpSpPr>
          <a:xfrm>
            <a:off x="2631739" y="1821039"/>
            <a:ext cx="3566888" cy="1482171"/>
            <a:chOff x="3715693" y="2752036"/>
            <a:chExt cx="4755850" cy="1976228"/>
          </a:xfrm>
        </p:grpSpPr>
        <p:sp>
          <p:nvSpPr>
            <p:cNvPr id="7" name="Google Shape;472;p42"/>
            <p:cNvSpPr/>
            <p:nvPr/>
          </p:nvSpPr>
          <p:spPr>
            <a:xfrm>
              <a:off x="4108642" y="4505364"/>
              <a:ext cx="222900" cy="222900"/>
            </a:xfrm>
            <a:custGeom>
              <a:avLst/>
              <a:gdLst/>
              <a:ahLst/>
              <a:cxnLst/>
              <a:rect l="l" t="t" r="r" b="b"/>
              <a:pathLst>
                <a:path w="467" h="467" extrusionOk="0">
                  <a:moveTo>
                    <a:pt x="444" y="22"/>
                  </a:moveTo>
                  <a:lnTo>
                    <a:pt x="437" y="17"/>
                  </a:lnTo>
                  <a:lnTo>
                    <a:pt x="431" y="13"/>
                  </a:lnTo>
                  <a:lnTo>
                    <a:pt x="424" y="8"/>
                  </a:lnTo>
                  <a:lnTo>
                    <a:pt x="418" y="5"/>
                  </a:lnTo>
                  <a:lnTo>
                    <a:pt x="410" y="3"/>
                  </a:lnTo>
                  <a:lnTo>
                    <a:pt x="403" y="1"/>
                  </a:lnTo>
                  <a:lnTo>
                    <a:pt x="395" y="0"/>
                  </a:lnTo>
                  <a:lnTo>
                    <a:pt x="386" y="0"/>
                  </a:lnTo>
                  <a:lnTo>
                    <a:pt x="379" y="0"/>
                  </a:lnTo>
                  <a:lnTo>
                    <a:pt x="371" y="1"/>
                  </a:lnTo>
                  <a:lnTo>
                    <a:pt x="364" y="3"/>
                  </a:lnTo>
                  <a:lnTo>
                    <a:pt x="356" y="5"/>
                  </a:lnTo>
                  <a:lnTo>
                    <a:pt x="349" y="8"/>
                  </a:lnTo>
                  <a:lnTo>
                    <a:pt x="342" y="13"/>
                  </a:lnTo>
                  <a:lnTo>
                    <a:pt x="336" y="17"/>
                  </a:lnTo>
                  <a:lnTo>
                    <a:pt x="330" y="22"/>
                  </a:lnTo>
                  <a:lnTo>
                    <a:pt x="138" y="215"/>
                  </a:lnTo>
                  <a:lnTo>
                    <a:pt x="138" y="139"/>
                  </a:lnTo>
                  <a:lnTo>
                    <a:pt x="138" y="131"/>
                  </a:lnTo>
                  <a:lnTo>
                    <a:pt x="137" y="125"/>
                  </a:lnTo>
                  <a:lnTo>
                    <a:pt x="136" y="118"/>
                  </a:lnTo>
                  <a:lnTo>
                    <a:pt x="133" y="112"/>
                  </a:lnTo>
                  <a:lnTo>
                    <a:pt x="130" y="105"/>
                  </a:lnTo>
                  <a:lnTo>
                    <a:pt x="126" y="100"/>
                  </a:lnTo>
                  <a:lnTo>
                    <a:pt x="123" y="95"/>
                  </a:lnTo>
                  <a:lnTo>
                    <a:pt x="119" y="90"/>
                  </a:lnTo>
                  <a:lnTo>
                    <a:pt x="113" y="85"/>
                  </a:lnTo>
                  <a:lnTo>
                    <a:pt x="108" y="82"/>
                  </a:lnTo>
                  <a:lnTo>
                    <a:pt x="102" y="77"/>
                  </a:lnTo>
                  <a:lnTo>
                    <a:pt x="96" y="75"/>
                  </a:lnTo>
                  <a:lnTo>
                    <a:pt x="89" y="73"/>
                  </a:lnTo>
                  <a:lnTo>
                    <a:pt x="83" y="71"/>
                  </a:lnTo>
                  <a:lnTo>
                    <a:pt x="76" y="70"/>
                  </a:lnTo>
                  <a:lnTo>
                    <a:pt x="69" y="70"/>
                  </a:lnTo>
                  <a:lnTo>
                    <a:pt x="62" y="70"/>
                  </a:lnTo>
                  <a:lnTo>
                    <a:pt x="55" y="71"/>
                  </a:lnTo>
                  <a:lnTo>
                    <a:pt x="48" y="73"/>
                  </a:lnTo>
                  <a:lnTo>
                    <a:pt x="42" y="75"/>
                  </a:lnTo>
                  <a:lnTo>
                    <a:pt x="35" y="77"/>
                  </a:lnTo>
                  <a:lnTo>
                    <a:pt x="30" y="82"/>
                  </a:lnTo>
                  <a:lnTo>
                    <a:pt x="25" y="85"/>
                  </a:lnTo>
                  <a:lnTo>
                    <a:pt x="20" y="90"/>
                  </a:lnTo>
                  <a:lnTo>
                    <a:pt x="15" y="95"/>
                  </a:lnTo>
                  <a:lnTo>
                    <a:pt x="12" y="100"/>
                  </a:lnTo>
                  <a:lnTo>
                    <a:pt x="7" y="105"/>
                  </a:lnTo>
                  <a:lnTo>
                    <a:pt x="5" y="112"/>
                  </a:lnTo>
                  <a:lnTo>
                    <a:pt x="3" y="118"/>
                  </a:lnTo>
                  <a:lnTo>
                    <a:pt x="1" y="125"/>
                  </a:lnTo>
                  <a:lnTo>
                    <a:pt x="0" y="132"/>
                  </a:lnTo>
                  <a:lnTo>
                    <a:pt x="0" y="139"/>
                  </a:lnTo>
                  <a:lnTo>
                    <a:pt x="0" y="456"/>
                  </a:lnTo>
                  <a:lnTo>
                    <a:pt x="0" y="461"/>
                  </a:lnTo>
                  <a:lnTo>
                    <a:pt x="2" y="464"/>
                  </a:lnTo>
                  <a:lnTo>
                    <a:pt x="5" y="466"/>
                  </a:lnTo>
                  <a:lnTo>
                    <a:pt x="10" y="467"/>
                  </a:lnTo>
                  <a:lnTo>
                    <a:pt x="308" y="467"/>
                  </a:lnTo>
                  <a:lnTo>
                    <a:pt x="314" y="466"/>
                  </a:lnTo>
                  <a:lnTo>
                    <a:pt x="322" y="465"/>
                  </a:lnTo>
                  <a:lnTo>
                    <a:pt x="328" y="464"/>
                  </a:lnTo>
                  <a:lnTo>
                    <a:pt x="335" y="461"/>
                  </a:lnTo>
                  <a:lnTo>
                    <a:pt x="340" y="459"/>
                  </a:lnTo>
                  <a:lnTo>
                    <a:pt x="346" y="455"/>
                  </a:lnTo>
                  <a:lnTo>
                    <a:pt x="352" y="451"/>
                  </a:lnTo>
                  <a:lnTo>
                    <a:pt x="356" y="447"/>
                  </a:lnTo>
                  <a:lnTo>
                    <a:pt x="360" y="441"/>
                  </a:lnTo>
                  <a:lnTo>
                    <a:pt x="365" y="436"/>
                  </a:lnTo>
                  <a:lnTo>
                    <a:pt x="368" y="431"/>
                  </a:lnTo>
                  <a:lnTo>
                    <a:pt x="371" y="424"/>
                  </a:lnTo>
                  <a:lnTo>
                    <a:pt x="373" y="418"/>
                  </a:lnTo>
                  <a:lnTo>
                    <a:pt x="376" y="411"/>
                  </a:lnTo>
                  <a:lnTo>
                    <a:pt x="377" y="405"/>
                  </a:lnTo>
                  <a:lnTo>
                    <a:pt x="377" y="397"/>
                  </a:lnTo>
                  <a:lnTo>
                    <a:pt x="377" y="391"/>
                  </a:lnTo>
                  <a:lnTo>
                    <a:pt x="376" y="383"/>
                  </a:lnTo>
                  <a:lnTo>
                    <a:pt x="373" y="377"/>
                  </a:lnTo>
                  <a:lnTo>
                    <a:pt x="371" y="370"/>
                  </a:lnTo>
                  <a:lnTo>
                    <a:pt x="368" y="364"/>
                  </a:lnTo>
                  <a:lnTo>
                    <a:pt x="365" y="358"/>
                  </a:lnTo>
                  <a:lnTo>
                    <a:pt x="360" y="353"/>
                  </a:lnTo>
                  <a:lnTo>
                    <a:pt x="356" y="348"/>
                  </a:lnTo>
                  <a:lnTo>
                    <a:pt x="352" y="344"/>
                  </a:lnTo>
                  <a:lnTo>
                    <a:pt x="346" y="340"/>
                  </a:lnTo>
                  <a:lnTo>
                    <a:pt x="340" y="337"/>
                  </a:lnTo>
                  <a:lnTo>
                    <a:pt x="335" y="333"/>
                  </a:lnTo>
                  <a:lnTo>
                    <a:pt x="328" y="331"/>
                  </a:lnTo>
                  <a:lnTo>
                    <a:pt x="322" y="329"/>
                  </a:lnTo>
                  <a:lnTo>
                    <a:pt x="314" y="328"/>
                  </a:lnTo>
                  <a:lnTo>
                    <a:pt x="308" y="328"/>
                  </a:lnTo>
                  <a:lnTo>
                    <a:pt x="251" y="328"/>
                  </a:lnTo>
                  <a:lnTo>
                    <a:pt x="444" y="136"/>
                  </a:lnTo>
                  <a:lnTo>
                    <a:pt x="449" y="130"/>
                  </a:lnTo>
                  <a:lnTo>
                    <a:pt x="453" y="124"/>
                  </a:lnTo>
                  <a:lnTo>
                    <a:pt x="458" y="116"/>
                  </a:lnTo>
                  <a:lnTo>
                    <a:pt x="461" y="110"/>
                  </a:lnTo>
                  <a:lnTo>
                    <a:pt x="463" y="102"/>
                  </a:lnTo>
                  <a:lnTo>
                    <a:pt x="465" y="95"/>
                  </a:lnTo>
                  <a:lnTo>
                    <a:pt x="466" y="87"/>
                  </a:lnTo>
                  <a:lnTo>
                    <a:pt x="467" y="80"/>
                  </a:lnTo>
                  <a:lnTo>
                    <a:pt x="466" y="72"/>
                  </a:lnTo>
                  <a:lnTo>
                    <a:pt x="465" y="64"/>
                  </a:lnTo>
                  <a:lnTo>
                    <a:pt x="463" y="57"/>
                  </a:lnTo>
                  <a:lnTo>
                    <a:pt x="461" y="49"/>
                  </a:lnTo>
                  <a:lnTo>
                    <a:pt x="458" y="42"/>
                  </a:lnTo>
                  <a:lnTo>
                    <a:pt x="453" y="35"/>
                  </a:lnTo>
                  <a:lnTo>
                    <a:pt x="449" y="29"/>
                  </a:lnTo>
                  <a:lnTo>
                    <a:pt x="444" y="22"/>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8" name="Google Shape;473;p42"/>
            <p:cNvSpPr/>
            <p:nvPr/>
          </p:nvSpPr>
          <p:spPr>
            <a:xfrm>
              <a:off x="7860459" y="4505364"/>
              <a:ext cx="222900" cy="222900"/>
            </a:xfrm>
            <a:custGeom>
              <a:avLst/>
              <a:gdLst/>
              <a:ahLst/>
              <a:cxnLst/>
              <a:rect l="l" t="t" r="r" b="b"/>
              <a:pathLst>
                <a:path w="468" h="467" extrusionOk="0">
                  <a:moveTo>
                    <a:pt x="398" y="70"/>
                  </a:moveTo>
                  <a:lnTo>
                    <a:pt x="391" y="70"/>
                  </a:lnTo>
                  <a:lnTo>
                    <a:pt x="385" y="71"/>
                  </a:lnTo>
                  <a:lnTo>
                    <a:pt x="377" y="73"/>
                  </a:lnTo>
                  <a:lnTo>
                    <a:pt x="371" y="75"/>
                  </a:lnTo>
                  <a:lnTo>
                    <a:pt x="365" y="77"/>
                  </a:lnTo>
                  <a:lnTo>
                    <a:pt x="360" y="82"/>
                  </a:lnTo>
                  <a:lnTo>
                    <a:pt x="355" y="85"/>
                  </a:lnTo>
                  <a:lnTo>
                    <a:pt x="349" y="90"/>
                  </a:lnTo>
                  <a:lnTo>
                    <a:pt x="345" y="95"/>
                  </a:lnTo>
                  <a:lnTo>
                    <a:pt x="341" y="100"/>
                  </a:lnTo>
                  <a:lnTo>
                    <a:pt x="337" y="105"/>
                  </a:lnTo>
                  <a:lnTo>
                    <a:pt x="334" y="112"/>
                  </a:lnTo>
                  <a:lnTo>
                    <a:pt x="332" y="118"/>
                  </a:lnTo>
                  <a:lnTo>
                    <a:pt x="330" y="125"/>
                  </a:lnTo>
                  <a:lnTo>
                    <a:pt x="329" y="132"/>
                  </a:lnTo>
                  <a:lnTo>
                    <a:pt x="329" y="139"/>
                  </a:lnTo>
                  <a:lnTo>
                    <a:pt x="329" y="215"/>
                  </a:lnTo>
                  <a:lnTo>
                    <a:pt x="138" y="22"/>
                  </a:lnTo>
                  <a:lnTo>
                    <a:pt x="131" y="17"/>
                  </a:lnTo>
                  <a:lnTo>
                    <a:pt x="125" y="13"/>
                  </a:lnTo>
                  <a:lnTo>
                    <a:pt x="118" y="8"/>
                  </a:lnTo>
                  <a:lnTo>
                    <a:pt x="112" y="5"/>
                  </a:lnTo>
                  <a:lnTo>
                    <a:pt x="104" y="3"/>
                  </a:lnTo>
                  <a:lnTo>
                    <a:pt x="97" y="1"/>
                  </a:lnTo>
                  <a:lnTo>
                    <a:pt x="89" y="0"/>
                  </a:lnTo>
                  <a:lnTo>
                    <a:pt x="80" y="0"/>
                  </a:lnTo>
                  <a:lnTo>
                    <a:pt x="73" y="0"/>
                  </a:lnTo>
                  <a:lnTo>
                    <a:pt x="65" y="1"/>
                  </a:lnTo>
                  <a:lnTo>
                    <a:pt x="58" y="3"/>
                  </a:lnTo>
                  <a:lnTo>
                    <a:pt x="50" y="5"/>
                  </a:lnTo>
                  <a:lnTo>
                    <a:pt x="43" y="8"/>
                  </a:lnTo>
                  <a:lnTo>
                    <a:pt x="36" y="13"/>
                  </a:lnTo>
                  <a:lnTo>
                    <a:pt x="30" y="17"/>
                  </a:lnTo>
                  <a:lnTo>
                    <a:pt x="24" y="22"/>
                  </a:lnTo>
                  <a:lnTo>
                    <a:pt x="19" y="29"/>
                  </a:lnTo>
                  <a:lnTo>
                    <a:pt x="13" y="35"/>
                  </a:lnTo>
                  <a:lnTo>
                    <a:pt x="10" y="42"/>
                  </a:lnTo>
                  <a:lnTo>
                    <a:pt x="7" y="49"/>
                  </a:lnTo>
                  <a:lnTo>
                    <a:pt x="4" y="57"/>
                  </a:lnTo>
                  <a:lnTo>
                    <a:pt x="2" y="64"/>
                  </a:lnTo>
                  <a:lnTo>
                    <a:pt x="0" y="72"/>
                  </a:lnTo>
                  <a:lnTo>
                    <a:pt x="0" y="80"/>
                  </a:lnTo>
                  <a:lnTo>
                    <a:pt x="0" y="87"/>
                  </a:lnTo>
                  <a:lnTo>
                    <a:pt x="2" y="95"/>
                  </a:lnTo>
                  <a:lnTo>
                    <a:pt x="4" y="102"/>
                  </a:lnTo>
                  <a:lnTo>
                    <a:pt x="6" y="110"/>
                  </a:lnTo>
                  <a:lnTo>
                    <a:pt x="10" y="116"/>
                  </a:lnTo>
                  <a:lnTo>
                    <a:pt x="13" y="124"/>
                  </a:lnTo>
                  <a:lnTo>
                    <a:pt x="19" y="130"/>
                  </a:lnTo>
                  <a:lnTo>
                    <a:pt x="24" y="136"/>
                  </a:lnTo>
                  <a:lnTo>
                    <a:pt x="215" y="328"/>
                  </a:lnTo>
                  <a:lnTo>
                    <a:pt x="160" y="328"/>
                  </a:lnTo>
                  <a:lnTo>
                    <a:pt x="153" y="328"/>
                  </a:lnTo>
                  <a:lnTo>
                    <a:pt x="146" y="329"/>
                  </a:lnTo>
                  <a:lnTo>
                    <a:pt x="140" y="331"/>
                  </a:lnTo>
                  <a:lnTo>
                    <a:pt x="133" y="333"/>
                  </a:lnTo>
                  <a:lnTo>
                    <a:pt x="127" y="337"/>
                  </a:lnTo>
                  <a:lnTo>
                    <a:pt x="121" y="340"/>
                  </a:lnTo>
                  <a:lnTo>
                    <a:pt x="116" y="344"/>
                  </a:lnTo>
                  <a:lnTo>
                    <a:pt x="111" y="348"/>
                  </a:lnTo>
                  <a:lnTo>
                    <a:pt x="106" y="353"/>
                  </a:lnTo>
                  <a:lnTo>
                    <a:pt x="102" y="358"/>
                  </a:lnTo>
                  <a:lnTo>
                    <a:pt x="99" y="364"/>
                  </a:lnTo>
                  <a:lnTo>
                    <a:pt x="97" y="370"/>
                  </a:lnTo>
                  <a:lnTo>
                    <a:pt x="93" y="377"/>
                  </a:lnTo>
                  <a:lnTo>
                    <a:pt x="92" y="383"/>
                  </a:lnTo>
                  <a:lnTo>
                    <a:pt x="91" y="391"/>
                  </a:lnTo>
                  <a:lnTo>
                    <a:pt x="90" y="397"/>
                  </a:lnTo>
                  <a:lnTo>
                    <a:pt x="91" y="405"/>
                  </a:lnTo>
                  <a:lnTo>
                    <a:pt x="92" y="411"/>
                  </a:lnTo>
                  <a:lnTo>
                    <a:pt x="93" y="418"/>
                  </a:lnTo>
                  <a:lnTo>
                    <a:pt x="97" y="424"/>
                  </a:lnTo>
                  <a:lnTo>
                    <a:pt x="99" y="431"/>
                  </a:lnTo>
                  <a:lnTo>
                    <a:pt x="102" y="436"/>
                  </a:lnTo>
                  <a:lnTo>
                    <a:pt x="106" y="441"/>
                  </a:lnTo>
                  <a:lnTo>
                    <a:pt x="111" y="447"/>
                  </a:lnTo>
                  <a:lnTo>
                    <a:pt x="116" y="451"/>
                  </a:lnTo>
                  <a:lnTo>
                    <a:pt x="121" y="455"/>
                  </a:lnTo>
                  <a:lnTo>
                    <a:pt x="127" y="459"/>
                  </a:lnTo>
                  <a:lnTo>
                    <a:pt x="133" y="461"/>
                  </a:lnTo>
                  <a:lnTo>
                    <a:pt x="140" y="464"/>
                  </a:lnTo>
                  <a:lnTo>
                    <a:pt x="146" y="465"/>
                  </a:lnTo>
                  <a:lnTo>
                    <a:pt x="153" y="466"/>
                  </a:lnTo>
                  <a:lnTo>
                    <a:pt x="160" y="467"/>
                  </a:lnTo>
                  <a:lnTo>
                    <a:pt x="458" y="467"/>
                  </a:lnTo>
                  <a:lnTo>
                    <a:pt x="462" y="466"/>
                  </a:lnTo>
                  <a:lnTo>
                    <a:pt x="465" y="464"/>
                  </a:lnTo>
                  <a:lnTo>
                    <a:pt x="467" y="461"/>
                  </a:lnTo>
                  <a:lnTo>
                    <a:pt x="468" y="456"/>
                  </a:lnTo>
                  <a:lnTo>
                    <a:pt x="468" y="139"/>
                  </a:lnTo>
                  <a:lnTo>
                    <a:pt x="468" y="131"/>
                  </a:lnTo>
                  <a:lnTo>
                    <a:pt x="467" y="125"/>
                  </a:lnTo>
                  <a:lnTo>
                    <a:pt x="465" y="118"/>
                  </a:lnTo>
                  <a:lnTo>
                    <a:pt x="463" y="112"/>
                  </a:lnTo>
                  <a:lnTo>
                    <a:pt x="459" y="105"/>
                  </a:lnTo>
                  <a:lnTo>
                    <a:pt x="456" y="100"/>
                  </a:lnTo>
                  <a:lnTo>
                    <a:pt x="452" y="95"/>
                  </a:lnTo>
                  <a:lnTo>
                    <a:pt x="448" y="90"/>
                  </a:lnTo>
                  <a:lnTo>
                    <a:pt x="442" y="85"/>
                  </a:lnTo>
                  <a:lnTo>
                    <a:pt x="437" y="82"/>
                  </a:lnTo>
                  <a:lnTo>
                    <a:pt x="431" y="77"/>
                  </a:lnTo>
                  <a:lnTo>
                    <a:pt x="426" y="75"/>
                  </a:lnTo>
                  <a:lnTo>
                    <a:pt x="419" y="73"/>
                  </a:lnTo>
                  <a:lnTo>
                    <a:pt x="412" y="71"/>
                  </a:lnTo>
                  <a:lnTo>
                    <a:pt x="405" y="70"/>
                  </a:lnTo>
                  <a:lnTo>
                    <a:pt x="398" y="70"/>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9" name="Google Shape;474;p42"/>
            <p:cNvSpPr/>
            <p:nvPr/>
          </p:nvSpPr>
          <p:spPr>
            <a:xfrm rot="10800000" flipH="1">
              <a:off x="4108642" y="2752036"/>
              <a:ext cx="222900" cy="222900"/>
            </a:xfrm>
            <a:custGeom>
              <a:avLst/>
              <a:gdLst/>
              <a:ahLst/>
              <a:cxnLst/>
              <a:rect l="l" t="t" r="r" b="b"/>
              <a:pathLst>
                <a:path w="467" h="467" extrusionOk="0">
                  <a:moveTo>
                    <a:pt x="444" y="22"/>
                  </a:moveTo>
                  <a:lnTo>
                    <a:pt x="437" y="17"/>
                  </a:lnTo>
                  <a:lnTo>
                    <a:pt x="431" y="13"/>
                  </a:lnTo>
                  <a:lnTo>
                    <a:pt x="424" y="8"/>
                  </a:lnTo>
                  <a:lnTo>
                    <a:pt x="418" y="5"/>
                  </a:lnTo>
                  <a:lnTo>
                    <a:pt x="410" y="3"/>
                  </a:lnTo>
                  <a:lnTo>
                    <a:pt x="403" y="1"/>
                  </a:lnTo>
                  <a:lnTo>
                    <a:pt x="395" y="0"/>
                  </a:lnTo>
                  <a:lnTo>
                    <a:pt x="386" y="0"/>
                  </a:lnTo>
                  <a:lnTo>
                    <a:pt x="379" y="0"/>
                  </a:lnTo>
                  <a:lnTo>
                    <a:pt x="371" y="1"/>
                  </a:lnTo>
                  <a:lnTo>
                    <a:pt x="364" y="3"/>
                  </a:lnTo>
                  <a:lnTo>
                    <a:pt x="356" y="5"/>
                  </a:lnTo>
                  <a:lnTo>
                    <a:pt x="349" y="8"/>
                  </a:lnTo>
                  <a:lnTo>
                    <a:pt x="342" y="13"/>
                  </a:lnTo>
                  <a:lnTo>
                    <a:pt x="336" y="17"/>
                  </a:lnTo>
                  <a:lnTo>
                    <a:pt x="330" y="22"/>
                  </a:lnTo>
                  <a:lnTo>
                    <a:pt x="138" y="215"/>
                  </a:lnTo>
                  <a:lnTo>
                    <a:pt x="138" y="139"/>
                  </a:lnTo>
                  <a:lnTo>
                    <a:pt x="138" y="131"/>
                  </a:lnTo>
                  <a:lnTo>
                    <a:pt x="137" y="125"/>
                  </a:lnTo>
                  <a:lnTo>
                    <a:pt x="136" y="118"/>
                  </a:lnTo>
                  <a:lnTo>
                    <a:pt x="133" y="112"/>
                  </a:lnTo>
                  <a:lnTo>
                    <a:pt x="130" y="105"/>
                  </a:lnTo>
                  <a:lnTo>
                    <a:pt x="126" y="100"/>
                  </a:lnTo>
                  <a:lnTo>
                    <a:pt x="123" y="95"/>
                  </a:lnTo>
                  <a:lnTo>
                    <a:pt x="119" y="90"/>
                  </a:lnTo>
                  <a:lnTo>
                    <a:pt x="113" y="85"/>
                  </a:lnTo>
                  <a:lnTo>
                    <a:pt x="108" y="82"/>
                  </a:lnTo>
                  <a:lnTo>
                    <a:pt x="102" y="77"/>
                  </a:lnTo>
                  <a:lnTo>
                    <a:pt x="96" y="75"/>
                  </a:lnTo>
                  <a:lnTo>
                    <a:pt x="89" y="73"/>
                  </a:lnTo>
                  <a:lnTo>
                    <a:pt x="83" y="71"/>
                  </a:lnTo>
                  <a:lnTo>
                    <a:pt x="76" y="70"/>
                  </a:lnTo>
                  <a:lnTo>
                    <a:pt x="69" y="70"/>
                  </a:lnTo>
                  <a:lnTo>
                    <a:pt x="62" y="70"/>
                  </a:lnTo>
                  <a:lnTo>
                    <a:pt x="55" y="71"/>
                  </a:lnTo>
                  <a:lnTo>
                    <a:pt x="48" y="73"/>
                  </a:lnTo>
                  <a:lnTo>
                    <a:pt x="42" y="75"/>
                  </a:lnTo>
                  <a:lnTo>
                    <a:pt x="35" y="77"/>
                  </a:lnTo>
                  <a:lnTo>
                    <a:pt x="30" y="82"/>
                  </a:lnTo>
                  <a:lnTo>
                    <a:pt x="25" y="85"/>
                  </a:lnTo>
                  <a:lnTo>
                    <a:pt x="20" y="90"/>
                  </a:lnTo>
                  <a:lnTo>
                    <a:pt x="15" y="95"/>
                  </a:lnTo>
                  <a:lnTo>
                    <a:pt x="12" y="100"/>
                  </a:lnTo>
                  <a:lnTo>
                    <a:pt x="7" y="105"/>
                  </a:lnTo>
                  <a:lnTo>
                    <a:pt x="5" y="112"/>
                  </a:lnTo>
                  <a:lnTo>
                    <a:pt x="3" y="118"/>
                  </a:lnTo>
                  <a:lnTo>
                    <a:pt x="1" y="125"/>
                  </a:lnTo>
                  <a:lnTo>
                    <a:pt x="0" y="132"/>
                  </a:lnTo>
                  <a:lnTo>
                    <a:pt x="0" y="139"/>
                  </a:lnTo>
                  <a:lnTo>
                    <a:pt x="0" y="456"/>
                  </a:lnTo>
                  <a:lnTo>
                    <a:pt x="0" y="461"/>
                  </a:lnTo>
                  <a:lnTo>
                    <a:pt x="2" y="464"/>
                  </a:lnTo>
                  <a:lnTo>
                    <a:pt x="5" y="466"/>
                  </a:lnTo>
                  <a:lnTo>
                    <a:pt x="10" y="467"/>
                  </a:lnTo>
                  <a:lnTo>
                    <a:pt x="308" y="467"/>
                  </a:lnTo>
                  <a:lnTo>
                    <a:pt x="314" y="466"/>
                  </a:lnTo>
                  <a:lnTo>
                    <a:pt x="322" y="465"/>
                  </a:lnTo>
                  <a:lnTo>
                    <a:pt x="328" y="464"/>
                  </a:lnTo>
                  <a:lnTo>
                    <a:pt x="335" y="461"/>
                  </a:lnTo>
                  <a:lnTo>
                    <a:pt x="340" y="459"/>
                  </a:lnTo>
                  <a:lnTo>
                    <a:pt x="346" y="455"/>
                  </a:lnTo>
                  <a:lnTo>
                    <a:pt x="352" y="451"/>
                  </a:lnTo>
                  <a:lnTo>
                    <a:pt x="356" y="447"/>
                  </a:lnTo>
                  <a:lnTo>
                    <a:pt x="360" y="441"/>
                  </a:lnTo>
                  <a:lnTo>
                    <a:pt x="365" y="436"/>
                  </a:lnTo>
                  <a:lnTo>
                    <a:pt x="368" y="431"/>
                  </a:lnTo>
                  <a:lnTo>
                    <a:pt x="371" y="424"/>
                  </a:lnTo>
                  <a:lnTo>
                    <a:pt x="373" y="418"/>
                  </a:lnTo>
                  <a:lnTo>
                    <a:pt x="376" y="411"/>
                  </a:lnTo>
                  <a:lnTo>
                    <a:pt x="377" y="405"/>
                  </a:lnTo>
                  <a:lnTo>
                    <a:pt x="377" y="397"/>
                  </a:lnTo>
                  <a:lnTo>
                    <a:pt x="377" y="391"/>
                  </a:lnTo>
                  <a:lnTo>
                    <a:pt x="376" y="383"/>
                  </a:lnTo>
                  <a:lnTo>
                    <a:pt x="373" y="377"/>
                  </a:lnTo>
                  <a:lnTo>
                    <a:pt x="371" y="370"/>
                  </a:lnTo>
                  <a:lnTo>
                    <a:pt x="368" y="364"/>
                  </a:lnTo>
                  <a:lnTo>
                    <a:pt x="365" y="358"/>
                  </a:lnTo>
                  <a:lnTo>
                    <a:pt x="360" y="353"/>
                  </a:lnTo>
                  <a:lnTo>
                    <a:pt x="356" y="348"/>
                  </a:lnTo>
                  <a:lnTo>
                    <a:pt x="352" y="344"/>
                  </a:lnTo>
                  <a:lnTo>
                    <a:pt x="346" y="340"/>
                  </a:lnTo>
                  <a:lnTo>
                    <a:pt x="340" y="337"/>
                  </a:lnTo>
                  <a:lnTo>
                    <a:pt x="335" y="333"/>
                  </a:lnTo>
                  <a:lnTo>
                    <a:pt x="328" y="331"/>
                  </a:lnTo>
                  <a:lnTo>
                    <a:pt x="322" y="329"/>
                  </a:lnTo>
                  <a:lnTo>
                    <a:pt x="314" y="328"/>
                  </a:lnTo>
                  <a:lnTo>
                    <a:pt x="308" y="328"/>
                  </a:lnTo>
                  <a:lnTo>
                    <a:pt x="251" y="328"/>
                  </a:lnTo>
                  <a:lnTo>
                    <a:pt x="444" y="136"/>
                  </a:lnTo>
                  <a:lnTo>
                    <a:pt x="449" y="130"/>
                  </a:lnTo>
                  <a:lnTo>
                    <a:pt x="453" y="124"/>
                  </a:lnTo>
                  <a:lnTo>
                    <a:pt x="458" y="116"/>
                  </a:lnTo>
                  <a:lnTo>
                    <a:pt x="461" y="110"/>
                  </a:lnTo>
                  <a:lnTo>
                    <a:pt x="463" y="102"/>
                  </a:lnTo>
                  <a:lnTo>
                    <a:pt x="465" y="95"/>
                  </a:lnTo>
                  <a:lnTo>
                    <a:pt x="466" y="87"/>
                  </a:lnTo>
                  <a:lnTo>
                    <a:pt x="467" y="80"/>
                  </a:lnTo>
                  <a:lnTo>
                    <a:pt x="466" y="72"/>
                  </a:lnTo>
                  <a:lnTo>
                    <a:pt x="465" y="64"/>
                  </a:lnTo>
                  <a:lnTo>
                    <a:pt x="463" y="57"/>
                  </a:lnTo>
                  <a:lnTo>
                    <a:pt x="461" y="49"/>
                  </a:lnTo>
                  <a:lnTo>
                    <a:pt x="458" y="42"/>
                  </a:lnTo>
                  <a:lnTo>
                    <a:pt x="453" y="35"/>
                  </a:lnTo>
                  <a:lnTo>
                    <a:pt x="449" y="29"/>
                  </a:lnTo>
                  <a:lnTo>
                    <a:pt x="444" y="22"/>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10" name="Google Shape;475;p42"/>
            <p:cNvSpPr/>
            <p:nvPr/>
          </p:nvSpPr>
          <p:spPr>
            <a:xfrm rot="10800000" flipH="1">
              <a:off x="7860459" y="2752036"/>
              <a:ext cx="222900" cy="222900"/>
            </a:xfrm>
            <a:custGeom>
              <a:avLst/>
              <a:gdLst/>
              <a:ahLst/>
              <a:cxnLst/>
              <a:rect l="l" t="t" r="r" b="b"/>
              <a:pathLst>
                <a:path w="468" h="467" extrusionOk="0">
                  <a:moveTo>
                    <a:pt x="398" y="70"/>
                  </a:moveTo>
                  <a:lnTo>
                    <a:pt x="391" y="70"/>
                  </a:lnTo>
                  <a:lnTo>
                    <a:pt x="385" y="71"/>
                  </a:lnTo>
                  <a:lnTo>
                    <a:pt x="377" y="73"/>
                  </a:lnTo>
                  <a:lnTo>
                    <a:pt x="371" y="75"/>
                  </a:lnTo>
                  <a:lnTo>
                    <a:pt x="365" y="77"/>
                  </a:lnTo>
                  <a:lnTo>
                    <a:pt x="360" y="82"/>
                  </a:lnTo>
                  <a:lnTo>
                    <a:pt x="355" y="85"/>
                  </a:lnTo>
                  <a:lnTo>
                    <a:pt x="349" y="90"/>
                  </a:lnTo>
                  <a:lnTo>
                    <a:pt x="345" y="95"/>
                  </a:lnTo>
                  <a:lnTo>
                    <a:pt x="341" y="100"/>
                  </a:lnTo>
                  <a:lnTo>
                    <a:pt x="337" y="105"/>
                  </a:lnTo>
                  <a:lnTo>
                    <a:pt x="334" y="112"/>
                  </a:lnTo>
                  <a:lnTo>
                    <a:pt x="332" y="118"/>
                  </a:lnTo>
                  <a:lnTo>
                    <a:pt x="330" y="125"/>
                  </a:lnTo>
                  <a:lnTo>
                    <a:pt x="329" y="132"/>
                  </a:lnTo>
                  <a:lnTo>
                    <a:pt x="329" y="139"/>
                  </a:lnTo>
                  <a:lnTo>
                    <a:pt x="329" y="215"/>
                  </a:lnTo>
                  <a:lnTo>
                    <a:pt x="138" y="22"/>
                  </a:lnTo>
                  <a:lnTo>
                    <a:pt x="131" y="17"/>
                  </a:lnTo>
                  <a:lnTo>
                    <a:pt x="125" y="13"/>
                  </a:lnTo>
                  <a:lnTo>
                    <a:pt x="118" y="8"/>
                  </a:lnTo>
                  <a:lnTo>
                    <a:pt x="112" y="5"/>
                  </a:lnTo>
                  <a:lnTo>
                    <a:pt x="104" y="3"/>
                  </a:lnTo>
                  <a:lnTo>
                    <a:pt x="97" y="1"/>
                  </a:lnTo>
                  <a:lnTo>
                    <a:pt x="89" y="0"/>
                  </a:lnTo>
                  <a:lnTo>
                    <a:pt x="80" y="0"/>
                  </a:lnTo>
                  <a:lnTo>
                    <a:pt x="73" y="0"/>
                  </a:lnTo>
                  <a:lnTo>
                    <a:pt x="65" y="1"/>
                  </a:lnTo>
                  <a:lnTo>
                    <a:pt x="58" y="3"/>
                  </a:lnTo>
                  <a:lnTo>
                    <a:pt x="50" y="5"/>
                  </a:lnTo>
                  <a:lnTo>
                    <a:pt x="43" y="8"/>
                  </a:lnTo>
                  <a:lnTo>
                    <a:pt x="36" y="13"/>
                  </a:lnTo>
                  <a:lnTo>
                    <a:pt x="30" y="17"/>
                  </a:lnTo>
                  <a:lnTo>
                    <a:pt x="24" y="22"/>
                  </a:lnTo>
                  <a:lnTo>
                    <a:pt x="19" y="29"/>
                  </a:lnTo>
                  <a:lnTo>
                    <a:pt x="13" y="35"/>
                  </a:lnTo>
                  <a:lnTo>
                    <a:pt x="10" y="42"/>
                  </a:lnTo>
                  <a:lnTo>
                    <a:pt x="7" y="49"/>
                  </a:lnTo>
                  <a:lnTo>
                    <a:pt x="4" y="57"/>
                  </a:lnTo>
                  <a:lnTo>
                    <a:pt x="2" y="64"/>
                  </a:lnTo>
                  <a:lnTo>
                    <a:pt x="0" y="72"/>
                  </a:lnTo>
                  <a:lnTo>
                    <a:pt x="0" y="80"/>
                  </a:lnTo>
                  <a:lnTo>
                    <a:pt x="0" y="87"/>
                  </a:lnTo>
                  <a:lnTo>
                    <a:pt x="2" y="95"/>
                  </a:lnTo>
                  <a:lnTo>
                    <a:pt x="4" y="102"/>
                  </a:lnTo>
                  <a:lnTo>
                    <a:pt x="6" y="110"/>
                  </a:lnTo>
                  <a:lnTo>
                    <a:pt x="10" y="116"/>
                  </a:lnTo>
                  <a:lnTo>
                    <a:pt x="13" y="124"/>
                  </a:lnTo>
                  <a:lnTo>
                    <a:pt x="19" y="130"/>
                  </a:lnTo>
                  <a:lnTo>
                    <a:pt x="24" y="136"/>
                  </a:lnTo>
                  <a:lnTo>
                    <a:pt x="215" y="328"/>
                  </a:lnTo>
                  <a:lnTo>
                    <a:pt x="160" y="328"/>
                  </a:lnTo>
                  <a:lnTo>
                    <a:pt x="153" y="328"/>
                  </a:lnTo>
                  <a:lnTo>
                    <a:pt x="146" y="329"/>
                  </a:lnTo>
                  <a:lnTo>
                    <a:pt x="140" y="331"/>
                  </a:lnTo>
                  <a:lnTo>
                    <a:pt x="133" y="333"/>
                  </a:lnTo>
                  <a:lnTo>
                    <a:pt x="127" y="337"/>
                  </a:lnTo>
                  <a:lnTo>
                    <a:pt x="121" y="340"/>
                  </a:lnTo>
                  <a:lnTo>
                    <a:pt x="116" y="344"/>
                  </a:lnTo>
                  <a:lnTo>
                    <a:pt x="111" y="348"/>
                  </a:lnTo>
                  <a:lnTo>
                    <a:pt x="106" y="353"/>
                  </a:lnTo>
                  <a:lnTo>
                    <a:pt x="102" y="358"/>
                  </a:lnTo>
                  <a:lnTo>
                    <a:pt x="99" y="364"/>
                  </a:lnTo>
                  <a:lnTo>
                    <a:pt x="97" y="370"/>
                  </a:lnTo>
                  <a:lnTo>
                    <a:pt x="93" y="377"/>
                  </a:lnTo>
                  <a:lnTo>
                    <a:pt x="92" y="383"/>
                  </a:lnTo>
                  <a:lnTo>
                    <a:pt x="91" y="391"/>
                  </a:lnTo>
                  <a:lnTo>
                    <a:pt x="90" y="397"/>
                  </a:lnTo>
                  <a:lnTo>
                    <a:pt x="91" y="405"/>
                  </a:lnTo>
                  <a:lnTo>
                    <a:pt x="92" y="411"/>
                  </a:lnTo>
                  <a:lnTo>
                    <a:pt x="93" y="418"/>
                  </a:lnTo>
                  <a:lnTo>
                    <a:pt x="97" y="424"/>
                  </a:lnTo>
                  <a:lnTo>
                    <a:pt x="99" y="431"/>
                  </a:lnTo>
                  <a:lnTo>
                    <a:pt x="102" y="436"/>
                  </a:lnTo>
                  <a:lnTo>
                    <a:pt x="106" y="441"/>
                  </a:lnTo>
                  <a:lnTo>
                    <a:pt x="111" y="447"/>
                  </a:lnTo>
                  <a:lnTo>
                    <a:pt x="116" y="451"/>
                  </a:lnTo>
                  <a:lnTo>
                    <a:pt x="121" y="455"/>
                  </a:lnTo>
                  <a:lnTo>
                    <a:pt x="127" y="459"/>
                  </a:lnTo>
                  <a:lnTo>
                    <a:pt x="133" y="461"/>
                  </a:lnTo>
                  <a:lnTo>
                    <a:pt x="140" y="464"/>
                  </a:lnTo>
                  <a:lnTo>
                    <a:pt x="146" y="465"/>
                  </a:lnTo>
                  <a:lnTo>
                    <a:pt x="153" y="466"/>
                  </a:lnTo>
                  <a:lnTo>
                    <a:pt x="160" y="467"/>
                  </a:lnTo>
                  <a:lnTo>
                    <a:pt x="458" y="467"/>
                  </a:lnTo>
                  <a:lnTo>
                    <a:pt x="462" y="466"/>
                  </a:lnTo>
                  <a:lnTo>
                    <a:pt x="465" y="464"/>
                  </a:lnTo>
                  <a:lnTo>
                    <a:pt x="467" y="461"/>
                  </a:lnTo>
                  <a:lnTo>
                    <a:pt x="468" y="456"/>
                  </a:lnTo>
                  <a:lnTo>
                    <a:pt x="468" y="139"/>
                  </a:lnTo>
                  <a:lnTo>
                    <a:pt x="468" y="131"/>
                  </a:lnTo>
                  <a:lnTo>
                    <a:pt x="467" y="125"/>
                  </a:lnTo>
                  <a:lnTo>
                    <a:pt x="465" y="118"/>
                  </a:lnTo>
                  <a:lnTo>
                    <a:pt x="463" y="112"/>
                  </a:lnTo>
                  <a:lnTo>
                    <a:pt x="459" y="105"/>
                  </a:lnTo>
                  <a:lnTo>
                    <a:pt x="456" y="100"/>
                  </a:lnTo>
                  <a:lnTo>
                    <a:pt x="452" y="95"/>
                  </a:lnTo>
                  <a:lnTo>
                    <a:pt x="448" y="90"/>
                  </a:lnTo>
                  <a:lnTo>
                    <a:pt x="442" y="85"/>
                  </a:lnTo>
                  <a:lnTo>
                    <a:pt x="437" y="82"/>
                  </a:lnTo>
                  <a:lnTo>
                    <a:pt x="431" y="77"/>
                  </a:lnTo>
                  <a:lnTo>
                    <a:pt x="426" y="75"/>
                  </a:lnTo>
                  <a:lnTo>
                    <a:pt x="419" y="73"/>
                  </a:lnTo>
                  <a:lnTo>
                    <a:pt x="412" y="71"/>
                  </a:lnTo>
                  <a:lnTo>
                    <a:pt x="405" y="70"/>
                  </a:lnTo>
                  <a:lnTo>
                    <a:pt x="398" y="70"/>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11" name="Google Shape;476;p42"/>
            <p:cNvSpPr/>
            <p:nvPr/>
          </p:nvSpPr>
          <p:spPr>
            <a:xfrm>
              <a:off x="3715693" y="3623938"/>
              <a:ext cx="283864" cy="232425"/>
            </a:xfrm>
            <a:custGeom>
              <a:avLst/>
              <a:gdLst/>
              <a:ahLst/>
              <a:cxnLst/>
              <a:rect l="l" t="t" r="r" b="b"/>
              <a:pathLst>
                <a:path w="596" h="489" extrusionOk="0">
                  <a:moveTo>
                    <a:pt x="516" y="165"/>
                  </a:moveTo>
                  <a:lnTo>
                    <a:pt x="262" y="165"/>
                  </a:lnTo>
                  <a:lnTo>
                    <a:pt x="315" y="112"/>
                  </a:lnTo>
                  <a:lnTo>
                    <a:pt x="320" y="108"/>
                  </a:lnTo>
                  <a:lnTo>
                    <a:pt x="323" y="103"/>
                  </a:lnTo>
                  <a:lnTo>
                    <a:pt x="326" y="97"/>
                  </a:lnTo>
                  <a:lnTo>
                    <a:pt x="329" y="91"/>
                  </a:lnTo>
                  <a:lnTo>
                    <a:pt x="332" y="85"/>
                  </a:lnTo>
                  <a:lnTo>
                    <a:pt x="333" y="79"/>
                  </a:lnTo>
                  <a:lnTo>
                    <a:pt x="334" y="72"/>
                  </a:lnTo>
                  <a:lnTo>
                    <a:pt x="334" y="66"/>
                  </a:lnTo>
                  <a:lnTo>
                    <a:pt x="334" y="59"/>
                  </a:lnTo>
                  <a:lnTo>
                    <a:pt x="333" y="53"/>
                  </a:lnTo>
                  <a:lnTo>
                    <a:pt x="332" y="48"/>
                  </a:lnTo>
                  <a:lnTo>
                    <a:pt x="329" y="41"/>
                  </a:lnTo>
                  <a:lnTo>
                    <a:pt x="326" y="36"/>
                  </a:lnTo>
                  <a:lnTo>
                    <a:pt x="323" y="29"/>
                  </a:lnTo>
                  <a:lnTo>
                    <a:pt x="320" y="25"/>
                  </a:lnTo>
                  <a:lnTo>
                    <a:pt x="315" y="19"/>
                  </a:lnTo>
                  <a:lnTo>
                    <a:pt x="310" y="15"/>
                  </a:lnTo>
                  <a:lnTo>
                    <a:pt x="305" y="11"/>
                  </a:lnTo>
                  <a:lnTo>
                    <a:pt x="299" y="8"/>
                  </a:lnTo>
                  <a:lnTo>
                    <a:pt x="294" y="5"/>
                  </a:lnTo>
                  <a:lnTo>
                    <a:pt x="287" y="3"/>
                  </a:lnTo>
                  <a:lnTo>
                    <a:pt x="281" y="1"/>
                  </a:lnTo>
                  <a:lnTo>
                    <a:pt x="274" y="0"/>
                  </a:lnTo>
                  <a:lnTo>
                    <a:pt x="268" y="0"/>
                  </a:lnTo>
                  <a:lnTo>
                    <a:pt x="261" y="0"/>
                  </a:lnTo>
                  <a:lnTo>
                    <a:pt x="255" y="1"/>
                  </a:lnTo>
                  <a:lnTo>
                    <a:pt x="248" y="3"/>
                  </a:lnTo>
                  <a:lnTo>
                    <a:pt x="243" y="5"/>
                  </a:lnTo>
                  <a:lnTo>
                    <a:pt x="237" y="8"/>
                  </a:lnTo>
                  <a:lnTo>
                    <a:pt x="231" y="11"/>
                  </a:lnTo>
                  <a:lnTo>
                    <a:pt x="227" y="15"/>
                  </a:lnTo>
                  <a:lnTo>
                    <a:pt x="221" y="19"/>
                  </a:lnTo>
                  <a:lnTo>
                    <a:pt x="3" y="238"/>
                  </a:lnTo>
                  <a:lnTo>
                    <a:pt x="1" y="241"/>
                  </a:lnTo>
                  <a:lnTo>
                    <a:pt x="0" y="245"/>
                  </a:lnTo>
                  <a:lnTo>
                    <a:pt x="1" y="248"/>
                  </a:lnTo>
                  <a:lnTo>
                    <a:pt x="3" y="252"/>
                  </a:lnTo>
                  <a:lnTo>
                    <a:pt x="221" y="470"/>
                  </a:lnTo>
                  <a:lnTo>
                    <a:pt x="227" y="475"/>
                  </a:lnTo>
                  <a:lnTo>
                    <a:pt x="231" y="478"/>
                  </a:lnTo>
                  <a:lnTo>
                    <a:pt x="237" y="482"/>
                  </a:lnTo>
                  <a:lnTo>
                    <a:pt x="243" y="485"/>
                  </a:lnTo>
                  <a:lnTo>
                    <a:pt x="248" y="487"/>
                  </a:lnTo>
                  <a:lnTo>
                    <a:pt x="255" y="488"/>
                  </a:lnTo>
                  <a:lnTo>
                    <a:pt x="261" y="489"/>
                  </a:lnTo>
                  <a:lnTo>
                    <a:pt x="268" y="489"/>
                  </a:lnTo>
                  <a:lnTo>
                    <a:pt x="274" y="489"/>
                  </a:lnTo>
                  <a:lnTo>
                    <a:pt x="281" y="488"/>
                  </a:lnTo>
                  <a:lnTo>
                    <a:pt x="287" y="487"/>
                  </a:lnTo>
                  <a:lnTo>
                    <a:pt x="294" y="485"/>
                  </a:lnTo>
                  <a:lnTo>
                    <a:pt x="299" y="482"/>
                  </a:lnTo>
                  <a:lnTo>
                    <a:pt x="305" y="478"/>
                  </a:lnTo>
                  <a:lnTo>
                    <a:pt x="310" y="475"/>
                  </a:lnTo>
                  <a:lnTo>
                    <a:pt x="315" y="470"/>
                  </a:lnTo>
                  <a:lnTo>
                    <a:pt x="320" y="466"/>
                  </a:lnTo>
                  <a:lnTo>
                    <a:pt x="323" y="460"/>
                  </a:lnTo>
                  <a:lnTo>
                    <a:pt x="326" y="455"/>
                  </a:lnTo>
                  <a:lnTo>
                    <a:pt x="329" y="448"/>
                  </a:lnTo>
                  <a:lnTo>
                    <a:pt x="332" y="443"/>
                  </a:lnTo>
                  <a:lnTo>
                    <a:pt x="333" y="436"/>
                  </a:lnTo>
                  <a:lnTo>
                    <a:pt x="334" y="430"/>
                  </a:lnTo>
                  <a:lnTo>
                    <a:pt x="334" y="423"/>
                  </a:lnTo>
                  <a:lnTo>
                    <a:pt x="334" y="417"/>
                  </a:lnTo>
                  <a:lnTo>
                    <a:pt x="333" y="410"/>
                  </a:lnTo>
                  <a:lnTo>
                    <a:pt x="332" y="405"/>
                  </a:lnTo>
                  <a:lnTo>
                    <a:pt x="329" y="399"/>
                  </a:lnTo>
                  <a:lnTo>
                    <a:pt x="326" y="393"/>
                  </a:lnTo>
                  <a:lnTo>
                    <a:pt x="323" y="387"/>
                  </a:lnTo>
                  <a:lnTo>
                    <a:pt x="320" y="382"/>
                  </a:lnTo>
                  <a:lnTo>
                    <a:pt x="315" y="377"/>
                  </a:lnTo>
                  <a:lnTo>
                    <a:pt x="262" y="324"/>
                  </a:lnTo>
                  <a:lnTo>
                    <a:pt x="516" y="324"/>
                  </a:lnTo>
                  <a:lnTo>
                    <a:pt x="525" y="324"/>
                  </a:lnTo>
                  <a:lnTo>
                    <a:pt x="532" y="323"/>
                  </a:lnTo>
                  <a:lnTo>
                    <a:pt x="540" y="321"/>
                  </a:lnTo>
                  <a:lnTo>
                    <a:pt x="548" y="318"/>
                  </a:lnTo>
                  <a:lnTo>
                    <a:pt x="554" y="314"/>
                  </a:lnTo>
                  <a:lnTo>
                    <a:pt x="560" y="311"/>
                  </a:lnTo>
                  <a:lnTo>
                    <a:pt x="567" y="306"/>
                  </a:lnTo>
                  <a:lnTo>
                    <a:pt x="572" y="301"/>
                  </a:lnTo>
                  <a:lnTo>
                    <a:pt x="578" y="295"/>
                  </a:lnTo>
                  <a:lnTo>
                    <a:pt x="582" y="289"/>
                  </a:lnTo>
                  <a:lnTo>
                    <a:pt x="586" y="283"/>
                  </a:lnTo>
                  <a:lnTo>
                    <a:pt x="590" y="275"/>
                  </a:lnTo>
                  <a:lnTo>
                    <a:pt x="592" y="269"/>
                  </a:lnTo>
                  <a:lnTo>
                    <a:pt x="594" y="260"/>
                  </a:lnTo>
                  <a:lnTo>
                    <a:pt x="595" y="253"/>
                  </a:lnTo>
                  <a:lnTo>
                    <a:pt x="596" y="245"/>
                  </a:lnTo>
                  <a:lnTo>
                    <a:pt x="595" y="237"/>
                  </a:lnTo>
                  <a:lnTo>
                    <a:pt x="594" y="229"/>
                  </a:lnTo>
                  <a:lnTo>
                    <a:pt x="592" y="221"/>
                  </a:lnTo>
                  <a:lnTo>
                    <a:pt x="590" y="214"/>
                  </a:lnTo>
                  <a:lnTo>
                    <a:pt x="586" y="207"/>
                  </a:lnTo>
                  <a:lnTo>
                    <a:pt x="582" y="201"/>
                  </a:lnTo>
                  <a:lnTo>
                    <a:pt x="578" y="194"/>
                  </a:lnTo>
                  <a:lnTo>
                    <a:pt x="572" y="189"/>
                  </a:lnTo>
                  <a:lnTo>
                    <a:pt x="567" y="184"/>
                  </a:lnTo>
                  <a:lnTo>
                    <a:pt x="560" y="179"/>
                  </a:lnTo>
                  <a:lnTo>
                    <a:pt x="554" y="175"/>
                  </a:lnTo>
                  <a:lnTo>
                    <a:pt x="548" y="172"/>
                  </a:lnTo>
                  <a:lnTo>
                    <a:pt x="540" y="169"/>
                  </a:lnTo>
                  <a:lnTo>
                    <a:pt x="532" y="167"/>
                  </a:lnTo>
                  <a:lnTo>
                    <a:pt x="525" y="165"/>
                  </a:lnTo>
                  <a:lnTo>
                    <a:pt x="516" y="165"/>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12" name="Google Shape;477;p42"/>
            <p:cNvSpPr/>
            <p:nvPr/>
          </p:nvSpPr>
          <p:spPr>
            <a:xfrm>
              <a:off x="8197206" y="3627748"/>
              <a:ext cx="274337" cy="224804"/>
            </a:xfrm>
            <a:custGeom>
              <a:avLst/>
              <a:gdLst/>
              <a:ahLst/>
              <a:cxnLst/>
              <a:rect l="l" t="t" r="r" b="b"/>
              <a:pathLst>
                <a:path w="576" h="470" extrusionOk="0">
                  <a:moveTo>
                    <a:pt x="0" y="235"/>
                  </a:moveTo>
                  <a:lnTo>
                    <a:pt x="0" y="242"/>
                  </a:lnTo>
                  <a:lnTo>
                    <a:pt x="1" y="249"/>
                  </a:lnTo>
                  <a:lnTo>
                    <a:pt x="3" y="256"/>
                  </a:lnTo>
                  <a:lnTo>
                    <a:pt x="5" y="262"/>
                  </a:lnTo>
                  <a:lnTo>
                    <a:pt x="8" y="268"/>
                  </a:lnTo>
                  <a:lnTo>
                    <a:pt x="12" y="274"/>
                  </a:lnTo>
                  <a:lnTo>
                    <a:pt x="15" y="279"/>
                  </a:lnTo>
                  <a:lnTo>
                    <a:pt x="19" y="284"/>
                  </a:lnTo>
                  <a:lnTo>
                    <a:pt x="25" y="288"/>
                  </a:lnTo>
                  <a:lnTo>
                    <a:pt x="30" y="292"/>
                  </a:lnTo>
                  <a:lnTo>
                    <a:pt x="36" y="296"/>
                  </a:lnTo>
                  <a:lnTo>
                    <a:pt x="42" y="299"/>
                  </a:lnTo>
                  <a:lnTo>
                    <a:pt x="49" y="301"/>
                  </a:lnTo>
                  <a:lnTo>
                    <a:pt x="55" y="303"/>
                  </a:lnTo>
                  <a:lnTo>
                    <a:pt x="62" y="304"/>
                  </a:lnTo>
                  <a:lnTo>
                    <a:pt x="69" y="304"/>
                  </a:lnTo>
                  <a:lnTo>
                    <a:pt x="347" y="304"/>
                  </a:lnTo>
                  <a:lnTo>
                    <a:pt x="277" y="373"/>
                  </a:lnTo>
                  <a:lnTo>
                    <a:pt x="274" y="378"/>
                  </a:lnTo>
                  <a:lnTo>
                    <a:pt x="270" y="383"/>
                  </a:lnTo>
                  <a:lnTo>
                    <a:pt x="268" y="387"/>
                  </a:lnTo>
                  <a:lnTo>
                    <a:pt x="266" y="393"/>
                  </a:lnTo>
                  <a:lnTo>
                    <a:pt x="262" y="403"/>
                  </a:lnTo>
                  <a:lnTo>
                    <a:pt x="261" y="413"/>
                  </a:lnTo>
                  <a:lnTo>
                    <a:pt x="262" y="424"/>
                  </a:lnTo>
                  <a:lnTo>
                    <a:pt x="266" y="435"/>
                  </a:lnTo>
                  <a:lnTo>
                    <a:pt x="268" y="439"/>
                  </a:lnTo>
                  <a:lnTo>
                    <a:pt x="270" y="445"/>
                  </a:lnTo>
                  <a:lnTo>
                    <a:pt x="274" y="449"/>
                  </a:lnTo>
                  <a:lnTo>
                    <a:pt x="277" y="453"/>
                  </a:lnTo>
                  <a:lnTo>
                    <a:pt x="282" y="458"/>
                  </a:lnTo>
                  <a:lnTo>
                    <a:pt x="286" y="461"/>
                  </a:lnTo>
                  <a:lnTo>
                    <a:pt x="292" y="463"/>
                  </a:lnTo>
                  <a:lnTo>
                    <a:pt x="296" y="465"/>
                  </a:lnTo>
                  <a:lnTo>
                    <a:pt x="307" y="468"/>
                  </a:lnTo>
                  <a:lnTo>
                    <a:pt x="317" y="470"/>
                  </a:lnTo>
                  <a:lnTo>
                    <a:pt x="328" y="468"/>
                  </a:lnTo>
                  <a:lnTo>
                    <a:pt x="338" y="465"/>
                  </a:lnTo>
                  <a:lnTo>
                    <a:pt x="343" y="463"/>
                  </a:lnTo>
                  <a:lnTo>
                    <a:pt x="348" y="461"/>
                  </a:lnTo>
                  <a:lnTo>
                    <a:pt x="353" y="458"/>
                  </a:lnTo>
                  <a:lnTo>
                    <a:pt x="357" y="453"/>
                  </a:lnTo>
                  <a:lnTo>
                    <a:pt x="576" y="235"/>
                  </a:lnTo>
                  <a:lnTo>
                    <a:pt x="357" y="16"/>
                  </a:lnTo>
                  <a:lnTo>
                    <a:pt x="353" y="13"/>
                  </a:lnTo>
                  <a:lnTo>
                    <a:pt x="348" y="9"/>
                  </a:lnTo>
                  <a:lnTo>
                    <a:pt x="343" y="6"/>
                  </a:lnTo>
                  <a:lnTo>
                    <a:pt x="338" y="4"/>
                  </a:lnTo>
                  <a:lnTo>
                    <a:pt x="328" y="1"/>
                  </a:lnTo>
                  <a:lnTo>
                    <a:pt x="317" y="0"/>
                  </a:lnTo>
                  <a:lnTo>
                    <a:pt x="307" y="1"/>
                  </a:lnTo>
                  <a:lnTo>
                    <a:pt x="296" y="4"/>
                  </a:lnTo>
                  <a:lnTo>
                    <a:pt x="292" y="6"/>
                  </a:lnTo>
                  <a:lnTo>
                    <a:pt x="286" y="9"/>
                  </a:lnTo>
                  <a:lnTo>
                    <a:pt x="282" y="13"/>
                  </a:lnTo>
                  <a:lnTo>
                    <a:pt x="277" y="16"/>
                  </a:lnTo>
                  <a:lnTo>
                    <a:pt x="274" y="20"/>
                  </a:lnTo>
                  <a:lnTo>
                    <a:pt x="270" y="26"/>
                  </a:lnTo>
                  <a:lnTo>
                    <a:pt x="268" y="30"/>
                  </a:lnTo>
                  <a:lnTo>
                    <a:pt x="266" y="35"/>
                  </a:lnTo>
                  <a:lnTo>
                    <a:pt x="262" y="45"/>
                  </a:lnTo>
                  <a:lnTo>
                    <a:pt x="261" y="56"/>
                  </a:lnTo>
                  <a:lnTo>
                    <a:pt x="262" y="67"/>
                  </a:lnTo>
                  <a:lnTo>
                    <a:pt x="266" y="78"/>
                  </a:lnTo>
                  <a:lnTo>
                    <a:pt x="268" y="82"/>
                  </a:lnTo>
                  <a:lnTo>
                    <a:pt x="270" y="87"/>
                  </a:lnTo>
                  <a:lnTo>
                    <a:pt x="274" y="92"/>
                  </a:lnTo>
                  <a:lnTo>
                    <a:pt x="277" y="96"/>
                  </a:lnTo>
                  <a:lnTo>
                    <a:pt x="347" y="165"/>
                  </a:lnTo>
                  <a:lnTo>
                    <a:pt x="69" y="165"/>
                  </a:lnTo>
                  <a:lnTo>
                    <a:pt x="62" y="166"/>
                  </a:lnTo>
                  <a:lnTo>
                    <a:pt x="55" y="167"/>
                  </a:lnTo>
                  <a:lnTo>
                    <a:pt x="49" y="168"/>
                  </a:lnTo>
                  <a:lnTo>
                    <a:pt x="42" y="170"/>
                  </a:lnTo>
                  <a:lnTo>
                    <a:pt x="36" y="174"/>
                  </a:lnTo>
                  <a:lnTo>
                    <a:pt x="30" y="177"/>
                  </a:lnTo>
                  <a:lnTo>
                    <a:pt x="25" y="181"/>
                  </a:lnTo>
                  <a:lnTo>
                    <a:pt x="19" y="186"/>
                  </a:lnTo>
                  <a:lnTo>
                    <a:pt x="15" y="191"/>
                  </a:lnTo>
                  <a:lnTo>
                    <a:pt x="12" y="196"/>
                  </a:lnTo>
                  <a:lnTo>
                    <a:pt x="8" y="202"/>
                  </a:lnTo>
                  <a:lnTo>
                    <a:pt x="5" y="208"/>
                  </a:lnTo>
                  <a:lnTo>
                    <a:pt x="3" y="215"/>
                  </a:lnTo>
                  <a:lnTo>
                    <a:pt x="1" y="221"/>
                  </a:lnTo>
                  <a:lnTo>
                    <a:pt x="0" y="228"/>
                  </a:lnTo>
                  <a:lnTo>
                    <a:pt x="0" y="235"/>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grpSp>
      <p:sp>
        <p:nvSpPr>
          <p:cNvPr id="14" name="Google Shape;480;p42"/>
          <p:cNvSpPr/>
          <p:nvPr/>
        </p:nvSpPr>
        <p:spPr>
          <a:xfrm>
            <a:off x="6355307" y="2200764"/>
            <a:ext cx="1971675" cy="722721"/>
          </a:xfrm>
          <a:prstGeom prst="roundRect">
            <a:avLst>
              <a:gd name="adj" fmla="val 16667"/>
            </a:avLst>
          </a:prstGeom>
          <a:solidFill>
            <a:srgbClr val="D8D8D8"/>
          </a:solidFill>
          <a:ln>
            <a:noFill/>
          </a:ln>
        </p:spPr>
        <p:txBody>
          <a:bodyPr spcFirstLastPara="1" wrap="square" lIns="68569" tIns="34275" rIns="68569" bIns="34275" anchor="ctr" anchorCtr="0">
            <a:noAutofit/>
          </a:bodyPr>
          <a:lstStyle/>
          <a:p>
            <a:pPr algn="ctr"/>
            <a:endParaRPr sz="1350" dirty="0">
              <a:solidFill>
                <a:schemeClr val="lt1"/>
              </a:solidFill>
              <a:ea typeface="Verdana"/>
              <a:cs typeface="Verdana"/>
              <a:sym typeface="Verdana"/>
            </a:endParaRPr>
          </a:p>
        </p:txBody>
      </p:sp>
      <p:cxnSp>
        <p:nvCxnSpPr>
          <p:cNvPr id="15" name="Google Shape;481;p42"/>
          <p:cNvCxnSpPr/>
          <p:nvPr/>
        </p:nvCxnSpPr>
        <p:spPr>
          <a:xfrm>
            <a:off x="7731668" y="2314475"/>
            <a:ext cx="0" cy="495300"/>
          </a:xfrm>
          <a:prstGeom prst="straightConnector1">
            <a:avLst/>
          </a:prstGeom>
          <a:noFill/>
          <a:ln w="9525" cap="flat" cmpd="sng">
            <a:solidFill>
              <a:schemeClr val="accent2"/>
            </a:solidFill>
            <a:prstDash val="solid"/>
            <a:miter lim="800000"/>
            <a:headEnd type="none" w="sm" len="sm"/>
            <a:tailEnd type="none" w="sm" len="sm"/>
          </a:ln>
        </p:spPr>
      </p:cxnSp>
      <p:sp>
        <p:nvSpPr>
          <p:cNvPr id="16" name="Google Shape;485;p42"/>
          <p:cNvSpPr/>
          <p:nvPr/>
        </p:nvSpPr>
        <p:spPr>
          <a:xfrm>
            <a:off x="2997744" y="2119212"/>
            <a:ext cx="2838450" cy="885825"/>
          </a:xfrm>
          <a:prstGeom prst="roundRect">
            <a:avLst>
              <a:gd name="adj" fmla="val 50000"/>
            </a:avLst>
          </a:prstGeom>
          <a:solidFill>
            <a:schemeClr val="accent2"/>
          </a:solidFill>
          <a:ln>
            <a:noFill/>
          </a:ln>
        </p:spPr>
        <p:txBody>
          <a:bodyPr spcFirstLastPara="1" wrap="square" lIns="68569" tIns="34275" rIns="68569" bIns="34275" anchor="ctr" anchorCtr="0">
            <a:noAutofit/>
          </a:bodyPr>
          <a:lstStyle/>
          <a:p>
            <a:pPr algn="ctr"/>
            <a:r>
              <a:rPr lang="en-US" dirty="0"/>
              <a:t>application_data</a:t>
            </a:r>
            <a:endParaRPr sz="1350" dirty="0">
              <a:ea typeface="Calibri"/>
              <a:cs typeface="Calibri"/>
              <a:sym typeface="Calibri"/>
            </a:endParaRPr>
          </a:p>
        </p:txBody>
      </p:sp>
      <p:sp>
        <p:nvSpPr>
          <p:cNvPr id="18" name="Google Shape;487;p42"/>
          <p:cNvSpPr/>
          <p:nvPr/>
        </p:nvSpPr>
        <p:spPr>
          <a:xfrm>
            <a:off x="5033661" y="3417819"/>
            <a:ext cx="1971675" cy="722721"/>
          </a:xfrm>
          <a:prstGeom prst="roundRect">
            <a:avLst>
              <a:gd name="adj" fmla="val 16667"/>
            </a:avLst>
          </a:prstGeom>
          <a:solidFill>
            <a:srgbClr val="D8D8D8"/>
          </a:solidFill>
          <a:ln>
            <a:noFill/>
          </a:ln>
        </p:spPr>
        <p:txBody>
          <a:bodyPr spcFirstLastPara="1" wrap="square" lIns="68569" tIns="34275" rIns="68569" bIns="34275" anchor="ctr" anchorCtr="0">
            <a:noAutofit/>
          </a:bodyPr>
          <a:lstStyle/>
          <a:p>
            <a:pPr algn="ctr"/>
            <a:endParaRPr sz="1350" dirty="0">
              <a:solidFill>
                <a:schemeClr val="lt1"/>
              </a:solidFill>
              <a:ea typeface="Verdana"/>
              <a:cs typeface="Verdana"/>
              <a:sym typeface="Verdana"/>
            </a:endParaRPr>
          </a:p>
        </p:txBody>
      </p:sp>
      <p:sp>
        <p:nvSpPr>
          <p:cNvPr id="21" name="Google Shape;490;p42"/>
          <p:cNvSpPr/>
          <p:nvPr/>
        </p:nvSpPr>
        <p:spPr>
          <a:xfrm>
            <a:off x="4978611" y="967321"/>
            <a:ext cx="2181559" cy="722721"/>
          </a:xfrm>
          <a:prstGeom prst="roundRect">
            <a:avLst>
              <a:gd name="adj" fmla="val 16667"/>
            </a:avLst>
          </a:prstGeom>
          <a:solidFill>
            <a:srgbClr val="D8D8D8"/>
          </a:solidFill>
          <a:ln>
            <a:noFill/>
          </a:ln>
        </p:spPr>
        <p:txBody>
          <a:bodyPr spcFirstLastPara="1" wrap="square" lIns="68569" tIns="34275" rIns="68569" bIns="34275" anchor="ctr" anchorCtr="0">
            <a:noAutofit/>
          </a:bodyPr>
          <a:lstStyle/>
          <a:p>
            <a:pPr algn="ctr"/>
            <a:endParaRPr sz="1350">
              <a:solidFill>
                <a:schemeClr val="lt1"/>
              </a:solidFill>
              <a:ea typeface="Verdana"/>
              <a:cs typeface="Verdana"/>
              <a:sym typeface="Verdana"/>
            </a:endParaRPr>
          </a:p>
        </p:txBody>
      </p:sp>
      <p:cxnSp>
        <p:nvCxnSpPr>
          <p:cNvPr id="22" name="Google Shape;491;p42"/>
          <p:cNvCxnSpPr/>
          <p:nvPr/>
        </p:nvCxnSpPr>
        <p:spPr>
          <a:xfrm>
            <a:off x="6564857" y="1081031"/>
            <a:ext cx="0" cy="495300"/>
          </a:xfrm>
          <a:prstGeom prst="straightConnector1">
            <a:avLst/>
          </a:prstGeom>
          <a:noFill/>
          <a:ln w="9525" cap="flat" cmpd="sng">
            <a:solidFill>
              <a:schemeClr val="accent2"/>
            </a:solidFill>
            <a:prstDash val="solid"/>
            <a:miter lim="800000"/>
            <a:headEnd type="none" w="sm" len="sm"/>
            <a:tailEnd type="none" w="sm" len="sm"/>
          </a:ln>
        </p:spPr>
      </p:cxnSp>
      <p:cxnSp>
        <p:nvCxnSpPr>
          <p:cNvPr id="24" name="Google Shape;493;p42"/>
          <p:cNvCxnSpPr/>
          <p:nvPr/>
        </p:nvCxnSpPr>
        <p:spPr>
          <a:xfrm>
            <a:off x="6355307" y="3576629"/>
            <a:ext cx="0" cy="413681"/>
          </a:xfrm>
          <a:prstGeom prst="straightConnector1">
            <a:avLst/>
          </a:prstGeom>
          <a:noFill/>
          <a:ln w="9525" cap="flat" cmpd="sng">
            <a:solidFill>
              <a:schemeClr val="accent2"/>
            </a:solidFill>
            <a:prstDash val="solid"/>
            <a:miter lim="800000"/>
            <a:headEnd type="none" w="sm" len="sm"/>
            <a:tailEnd type="none" w="sm" len="sm"/>
          </a:ln>
        </p:spPr>
      </p:cxnSp>
      <p:sp>
        <p:nvSpPr>
          <p:cNvPr id="26" name="Google Shape;495;p42"/>
          <p:cNvSpPr/>
          <p:nvPr/>
        </p:nvSpPr>
        <p:spPr>
          <a:xfrm>
            <a:off x="4978611" y="1159403"/>
            <a:ext cx="1610140" cy="112667"/>
          </a:xfrm>
          <a:prstGeom prst="rect">
            <a:avLst/>
          </a:prstGeom>
          <a:noFill/>
          <a:ln>
            <a:noFill/>
          </a:ln>
        </p:spPr>
        <p:txBody>
          <a:bodyPr spcFirstLastPara="1" wrap="square" lIns="68569" tIns="34275" rIns="68569" bIns="34275" anchor="ctr" anchorCtr="0">
            <a:noAutofit/>
          </a:bodyPr>
          <a:lstStyle/>
          <a:p>
            <a:pPr algn="ctr"/>
            <a:r>
              <a:rPr lang="en-US" sz="1350" dirty="0">
                <a:ea typeface="Calibri"/>
                <a:cs typeface="Calibri"/>
                <a:sym typeface="Calibri"/>
              </a:rPr>
              <a:t>patent_claims_stats</a:t>
            </a:r>
            <a:endParaRPr sz="1350" dirty="0">
              <a:ea typeface="Calibri"/>
              <a:cs typeface="Calibri"/>
              <a:sym typeface="Calibri"/>
            </a:endParaRPr>
          </a:p>
        </p:txBody>
      </p:sp>
      <p:sp>
        <p:nvSpPr>
          <p:cNvPr id="27" name="Google Shape;496;p42"/>
          <p:cNvSpPr/>
          <p:nvPr/>
        </p:nvSpPr>
        <p:spPr>
          <a:xfrm>
            <a:off x="6437849" y="2338894"/>
            <a:ext cx="1167969" cy="230833"/>
          </a:xfrm>
          <a:prstGeom prst="rect">
            <a:avLst/>
          </a:prstGeom>
          <a:noFill/>
          <a:ln>
            <a:noFill/>
          </a:ln>
        </p:spPr>
        <p:txBody>
          <a:bodyPr spcFirstLastPara="1" wrap="square" lIns="68569" tIns="34275" rIns="68569" bIns="34275" anchor="ctr" anchorCtr="0">
            <a:noAutofit/>
          </a:bodyPr>
          <a:lstStyle/>
          <a:p>
            <a:pPr algn="ctr"/>
            <a:r>
              <a:rPr lang="en-US" sz="1350" dirty="0">
                <a:ea typeface="Calibri"/>
                <a:cs typeface="Calibri"/>
                <a:sym typeface="Calibri"/>
              </a:rPr>
              <a:t>all_inventors</a:t>
            </a:r>
            <a:endParaRPr sz="1350" dirty="0">
              <a:ea typeface="Calibri"/>
              <a:cs typeface="Calibri"/>
              <a:sym typeface="Calibri"/>
            </a:endParaRPr>
          </a:p>
        </p:txBody>
      </p:sp>
      <p:sp>
        <p:nvSpPr>
          <p:cNvPr id="30" name="Google Shape;499;p42"/>
          <p:cNvSpPr/>
          <p:nvPr/>
        </p:nvSpPr>
        <p:spPr>
          <a:xfrm>
            <a:off x="5042043" y="3511307"/>
            <a:ext cx="1272165" cy="257250"/>
          </a:xfrm>
          <a:prstGeom prst="rect">
            <a:avLst/>
          </a:prstGeom>
          <a:noFill/>
          <a:ln>
            <a:noFill/>
          </a:ln>
        </p:spPr>
        <p:txBody>
          <a:bodyPr spcFirstLastPara="1" wrap="square" lIns="68569" tIns="34275" rIns="68569" bIns="34275" anchor="ctr" anchorCtr="0">
            <a:noAutofit/>
          </a:bodyPr>
          <a:lstStyle/>
          <a:p>
            <a:pPr algn="ctr"/>
            <a:r>
              <a:rPr lang="en-US" sz="1350" dirty="0">
                <a:ea typeface="Calibri"/>
                <a:cs typeface="Calibri"/>
                <a:sym typeface="Calibri"/>
              </a:rPr>
              <a:t>attorney_agent</a:t>
            </a:r>
            <a:endParaRPr sz="1350" dirty="0">
              <a:ea typeface="Calibri"/>
              <a:cs typeface="Calibri"/>
              <a:sym typeface="Calibri"/>
            </a:endParaRPr>
          </a:p>
        </p:txBody>
      </p:sp>
      <p:sp>
        <p:nvSpPr>
          <p:cNvPr id="32" name="Google Shape;501;p42"/>
          <p:cNvSpPr/>
          <p:nvPr/>
        </p:nvSpPr>
        <p:spPr>
          <a:xfrm>
            <a:off x="6718501" y="1186056"/>
            <a:ext cx="286835" cy="285251"/>
          </a:xfrm>
          <a:custGeom>
            <a:avLst/>
            <a:gdLst/>
            <a:ahLst/>
            <a:cxnLst/>
            <a:rect l="l" t="t" r="r" b="b"/>
            <a:pathLst>
              <a:path w="904" h="902" extrusionOk="0">
                <a:moveTo>
                  <a:pt x="383" y="104"/>
                </a:moveTo>
                <a:lnTo>
                  <a:pt x="339" y="90"/>
                </a:lnTo>
                <a:lnTo>
                  <a:pt x="355" y="47"/>
                </a:lnTo>
                <a:lnTo>
                  <a:pt x="399" y="62"/>
                </a:lnTo>
                <a:lnTo>
                  <a:pt x="383" y="104"/>
                </a:lnTo>
                <a:close/>
                <a:moveTo>
                  <a:pt x="213" y="527"/>
                </a:moveTo>
                <a:lnTo>
                  <a:pt x="170" y="512"/>
                </a:lnTo>
                <a:lnTo>
                  <a:pt x="198" y="433"/>
                </a:lnTo>
                <a:lnTo>
                  <a:pt x="241" y="449"/>
                </a:lnTo>
                <a:lnTo>
                  <a:pt x="213" y="527"/>
                </a:lnTo>
                <a:close/>
                <a:moveTo>
                  <a:pt x="888" y="872"/>
                </a:moveTo>
                <a:lnTo>
                  <a:pt x="803" y="872"/>
                </a:lnTo>
                <a:lnTo>
                  <a:pt x="818" y="859"/>
                </a:lnTo>
                <a:lnTo>
                  <a:pt x="832" y="846"/>
                </a:lnTo>
                <a:lnTo>
                  <a:pt x="843" y="830"/>
                </a:lnTo>
                <a:lnTo>
                  <a:pt x="854" y="813"/>
                </a:lnTo>
                <a:lnTo>
                  <a:pt x="858" y="805"/>
                </a:lnTo>
                <a:lnTo>
                  <a:pt x="862" y="796"/>
                </a:lnTo>
                <a:lnTo>
                  <a:pt x="865" y="787"/>
                </a:lnTo>
                <a:lnTo>
                  <a:pt x="869" y="777"/>
                </a:lnTo>
                <a:lnTo>
                  <a:pt x="870" y="767"/>
                </a:lnTo>
                <a:lnTo>
                  <a:pt x="872" y="757"/>
                </a:lnTo>
                <a:lnTo>
                  <a:pt x="873" y="747"/>
                </a:lnTo>
                <a:lnTo>
                  <a:pt x="873" y="736"/>
                </a:lnTo>
                <a:lnTo>
                  <a:pt x="873" y="405"/>
                </a:lnTo>
                <a:lnTo>
                  <a:pt x="872" y="388"/>
                </a:lnTo>
                <a:lnTo>
                  <a:pt x="870" y="373"/>
                </a:lnTo>
                <a:lnTo>
                  <a:pt x="866" y="357"/>
                </a:lnTo>
                <a:lnTo>
                  <a:pt x="860" y="341"/>
                </a:lnTo>
                <a:lnTo>
                  <a:pt x="853" y="326"/>
                </a:lnTo>
                <a:lnTo>
                  <a:pt x="844" y="313"/>
                </a:lnTo>
                <a:lnTo>
                  <a:pt x="836" y="301"/>
                </a:lnTo>
                <a:lnTo>
                  <a:pt x="825" y="289"/>
                </a:lnTo>
                <a:lnTo>
                  <a:pt x="813" y="278"/>
                </a:lnTo>
                <a:lnTo>
                  <a:pt x="801" y="268"/>
                </a:lnTo>
                <a:lnTo>
                  <a:pt x="786" y="260"/>
                </a:lnTo>
                <a:lnTo>
                  <a:pt x="771" y="252"/>
                </a:lnTo>
                <a:lnTo>
                  <a:pt x="757" y="248"/>
                </a:lnTo>
                <a:lnTo>
                  <a:pt x="741" y="243"/>
                </a:lnTo>
                <a:lnTo>
                  <a:pt x="724" y="240"/>
                </a:lnTo>
                <a:lnTo>
                  <a:pt x="708" y="240"/>
                </a:lnTo>
                <a:lnTo>
                  <a:pt x="428" y="240"/>
                </a:lnTo>
                <a:lnTo>
                  <a:pt x="459" y="148"/>
                </a:lnTo>
                <a:lnTo>
                  <a:pt x="461" y="143"/>
                </a:lnTo>
                <a:lnTo>
                  <a:pt x="459" y="136"/>
                </a:lnTo>
                <a:lnTo>
                  <a:pt x="456" y="132"/>
                </a:lnTo>
                <a:lnTo>
                  <a:pt x="451" y="129"/>
                </a:lnTo>
                <a:lnTo>
                  <a:pt x="411" y="115"/>
                </a:lnTo>
                <a:lnTo>
                  <a:pt x="427" y="71"/>
                </a:lnTo>
                <a:lnTo>
                  <a:pt x="448" y="79"/>
                </a:lnTo>
                <a:lnTo>
                  <a:pt x="451" y="80"/>
                </a:lnTo>
                <a:lnTo>
                  <a:pt x="453" y="80"/>
                </a:lnTo>
                <a:lnTo>
                  <a:pt x="458" y="80"/>
                </a:lnTo>
                <a:lnTo>
                  <a:pt x="462" y="78"/>
                </a:lnTo>
                <a:lnTo>
                  <a:pt x="465" y="74"/>
                </a:lnTo>
                <a:lnTo>
                  <a:pt x="467" y="70"/>
                </a:lnTo>
                <a:lnTo>
                  <a:pt x="468" y="64"/>
                </a:lnTo>
                <a:lnTo>
                  <a:pt x="467" y="58"/>
                </a:lnTo>
                <a:lnTo>
                  <a:pt x="465" y="56"/>
                </a:lnTo>
                <a:lnTo>
                  <a:pt x="463" y="54"/>
                </a:lnTo>
                <a:lnTo>
                  <a:pt x="461" y="53"/>
                </a:lnTo>
                <a:lnTo>
                  <a:pt x="458" y="52"/>
                </a:lnTo>
                <a:lnTo>
                  <a:pt x="402" y="30"/>
                </a:lnTo>
                <a:lnTo>
                  <a:pt x="351" y="13"/>
                </a:lnTo>
                <a:lnTo>
                  <a:pt x="351" y="13"/>
                </a:lnTo>
                <a:lnTo>
                  <a:pt x="351" y="13"/>
                </a:lnTo>
                <a:lnTo>
                  <a:pt x="315" y="1"/>
                </a:lnTo>
                <a:lnTo>
                  <a:pt x="309" y="0"/>
                </a:lnTo>
                <a:lnTo>
                  <a:pt x="304" y="1"/>
                </a:lnTo>
                <a:lnTo>
                  <a:pt x="299" y="5"/>
                </a:lnTo>
                <a:lnTo>
                  <a:pt x="295" y="10"/>
                </a:lnTo>
                <a:lnTo>
                  <a:pt x="295" y="16"/>
                </a:lnTo>
                <a:lnTo>
                  <a:pt x="297" y="22"/>
                </a:lnTo>
                <a:lnTo>
                  <a:pt x="300" y="27"/>
                </a:lnTo>
                <a:lnTo>
                  <a:pt x="305" y="29"/>
                </a:lnTo>
                <a:lnTo>
                  <a:pt x="327" y="36"/>
                </a:lnTo>
                <a:lnTo>
                  <a:pt x="311" y="80"/>
                </a:lnTo>
                <a:lnTo>
                  <a:pt x="272" y="65"/>
                </a:lnTo>
                <a:lnTo>
                  <a:pt x="266" y="64"/>
                </a:lnTo>
                <a:lnTo>
                  <a:pt x="260" y="65"/>
                </a:lnTo>
                <a:lnTo>
                  <a:pt x="255" y="69"/>
                </a:lnTo>
                <a:lnTo>
                  <a:pt x="253" y="74"/>
                </a:lnTo>
                <a:lnTo>
                  <a:pt x="139" y="396"/>
                </a:lnTo>
                <a:lnTo>
                  <a:pt x="138" y="403"/>
                </a:lnTo>
                <a:lnTo>
                  <a:pt x="140" y="408"/>
                </a:lnTo>
                <a:lnTo>
                  <a:pt x="142" y="413"/>
                </a:lnTo>
                <a:lnTo>
                  <a:pt x="149" y="416"/>
                </a:lnTo>
                <a:lnTo>
                  <a:pt x="169" y="424"/>
                </a:lnTo>
                <a:lnTo>
                  <a:pt x="136" y="517"/>
                </a:lnTo>
                <a:lnTo>
                  <a:pt x="136" y="522"/>
                </a:lnTo>
                <a:lnTo>
                  <a:pt x="138" y="528"/>
                </a:lnTo>
                <a:lnTo>
                  <a:pt x="141" y="533"/>
                </a:lnTo>
                <a:lnTo>
                  <a:pt x="146" y="536"/>
                </a:lnTo>
                <a:lnTo>
                  <a:pt x="218" y="562"/>
                </a:lnTo>
                <a:lnTo>
                  <a:pt x="220" y="562"/>
                </a:lnTo>
                <a:lnTo>
                  <a:pt x="223" y="562"/>
                </a:lnTo>
                <a:lnTo>
                  <a:pt x="226" y="562"/>
                </a:lnTo>
                <a:lnTo>
                  <a:pt x="229" y="560"/>
                </a:lnTo>
                <a:lnTo>
                  <a:pt x="234" y="557"/>
                </a:lnTo>
                <a:lnTo>
                  <a:pt x="237" y="552"/>
                </a:lnTo>
                <a:lnTo>
                  <a:pt x="270" y="459"/>
                </a:lnTo>
                <a:lnTo>
                  <a:pt x="327" y="479"/>
                </a:lnTo>
                <a:lnTo>
                  <a:pt x="329" y="481"/>
                </a:lnTo>
                <a:lnTo>
                  <a:pt x="332" y="481"/>
                </a:lnTo>
                <a:lnTo>
                  <a:pt x="337" y="479"/>
                </a:lnTo>
                <a:lnTo>
                  <a:pt x="340" y="477"/>
                </a:lnTo>
                <a:lnTo>
                  <a:pt x="344" y="475"/>
                </a:lnTo>
                <a:lnTo>
                  <a:pt x="346" y="470"/>
                </a:lnTo>
                <a:lnTo>
                  <a:pt x="401" y="316"/>
                </a:lnTo>
                <a:lnTo>
                  <a:pt x="502" y="416"/>
                </a:lnTo>
                <a:lnTo>
                  <a:pt x="504" y="417"/>
                </a:lnTo>
                <a:lnTo>
                  <a:pt x="507" y="419"/>
                </a:lnTo>
                <a:lnTo>
                  <a:pt x="509" y="420"/>
                </a:lnTo>
                <a:lnTo>
                  <a:pt x="512" y="420"/>
                </a:lnTo>
                <a:lnTo>
                  <a:pt x="587" y="420"/>
                </a:lnTo>
                <a:lnTo>
                  <a:pt x="600" y="421"/>
                </a:lnTo>
                <a:lnTo>
                  <a:pt x="612" y="422"/>
                </a:lnTo>
                <a:lnTo>
                  <a:pt x="623" y="425"/>
                </a:lnTo>
                <a:lnTo>
                  <a:pt x="634" y="428"/>
                </a:lnTo>
                <a:lnTo>
                  <a:pt x="643" y="433"/>
                </a:lnTo>
                <a:lnTo>
                  <a:pt x="652" y="439"/>
                </a:lnTo>
                <a:lnTo>
                  <a:pt x="660" y="447"/>
                </a:lnTo>
                <a:lnTo>
                  <a:pt x="667" y="454"/>
                </a:lnTo>
                <a:lnTo>
                  <a:pt x="673" y="464"/>
                </a:lnTo>
                <a:lnTo>
                  <a:pt x="678" y="473"/>
                </a:lnTo>
                <a:lnTo>
                  <a:pt x="683" y="484"/>
                </a:lnTo>
                <a:lnTo>
                  <a:pt x="686" y="496"/>
                </a:lnTo>
                <a:lnTo>
                  <a:pt x="689" y="510"/>
                </a:lnTo>
                <a:lnTo>
                  <a:pt x="691" y="524"/>
                </a:lnTo>
                <a:lnTo>
                  <a:pt x="692" y="539"/>
                </a:lnTo>
                <a:lnTo>
                  <a:pt x="692" y="556"/>
                </a:lnTo>
                <a:lnTo>
                  <a:pt x="692" y="631"/>
                </a:lnTo>
                <a:lnTo>
                  <a:pt x="692" y="646"/>
                </a:lnTo>
                <a:lnTo>
                  <a:pt x="691" y="659"/>
                </a:lnTo>
                <a:lnTo>
                  <a:pt x="689" y="672"/>
                </a:lnTo>
                <a:lnTo>
                  <a:pt x="686" y="683"/>
                </a:lnTo>
                <a:lnTo>
                  <a:pt x="683" y="694"/>
                </a:lnTo>
                <a:lnTo>
                  <a:pt x="678" y="704"/>
                </a:lnTo>
                <a:lnTo>
                  <a:pt x="673" y="714"/>
                </a:lnTo>
                <a:lnTo>
                  <a:pt x="667" y="721"/>
                </a:lnTo>
                <a:lnTo>
                  <a:pt x="660" y="728"/>
                </a:lnTo>
                <a:lnTo>
                  <a:pt x="652" y="734"/>
                </a:lnTo>
                <a:lnTo>
                  <a:pt x="643" y="739"/>
                </a:lnTo>
                <a:lnTo>
                  <a:pt x="634" y="744"/>
                </a:lnTo>
                <a:lnTo>
                  <a:pt x="623" y="747"/>
                </a:lnTo>
                <a:lnTo>
                  <a:pt x="612" y="749"/>
                </a:lnTo>
                <a:lnTo>
                  <a:pt x="600" y="750"/>
                </a:lnTo>
                <a:lnTo>
                  <a:pt x="587" y="751"/>
                </a:lnTo>
                <a:lnTo>
                  <a:pt x="295" y="751"/>
                </a:lnTo>
                <a:lnTo>
                  <a:pt x="238" y="660"/>
                </a:lnTo>
                <a:lnTo>
                  <a:pt x="346" y="660"/>
                </a:lnTo>
                <a:lnTo>
                  <a:pt x="353" y="660"/>
                </a:lnTo>
                <a:lnTo>
                  <a:pt x="357" y="657"/>
                </a:lnTo>
                <a:lnTo>
                  <a:pt x="361" y="652"/>
                </a:lnTo>
                <a:lnTo>
                  <a:pt x="362" y="646"/>
                </a:lnTo>
                <a:lnTo>
                  <a:pt x="361" y="641"/>
                </a:lnTo>
                <a:lnTo>
                  <a:pt x="357" y="636"/>
                </a:lnTo>
                <a:lnTo>
                  <a:pt x="353" y="632"/>
                </a:lnTo>
                <a:lnTo>
                  <a:pt x="346" y="631"/>
                </a:lnTo>
                <a:lnTo>
                  <a:pt x="212" y="631"/>
                </a:lnTo>
                <a:lnTo>
                  <a:pt x="106" y="631"/>
                </a:lnTo>
                <a:lnTo>
                  <a:pt x="16" y="631"/>
                </a:lnTo>
                <a:lnTo>
                  <a:pt x="10" y="632"/>
                </a:lnTo>
                <a:lnTo>
                  <a:pt x="5" y="636"/>
                </a:lnTo>
                <a:lnTo>
                  <a:pt x="2" y="641"/>
                </a:lnTo>
                <a:lnTo>
                  <a:pt x="0" y="646"/>
                </a:lnTo>
                <a:lnTo>
                  <a:pt x="2" y="652"/>
                </a:lnTo>
                <a:lnTo>
                  <a:pt x="5" y="657"/>
                </a:lnTo>
                <a:lnTo>
                  <a:pt x="10" y="660"/>
                </a:lnTo>
                <a:lnTo>
                  <a:pt x="16" y="660"/>
                </a:lnTo>
                <a:lnTo>
                  <a:pt x="91" y="660"/>
                </a:lnTo>
                <a:lnTo>
                  <a:pt x="91" y="872"/>
                </a:lnTo>
                <a:lnTo>
                  <a:pt x="16" y="872"/>
                </a:lnTo>
                <a:lnTo>
                  <a:pt x="10" y="873"/>
                </a:lnTo>
                <a:lnTo>
                  <a:pt x="5" y="876"/>
                </a:lnTo>
                <a:lnTo>
                  <a:pt x="2" y="881"/>
                </a:lnTo>
                <a:lnTo>
                  <a:pt x="0" y="886"/>
                </a:lnTo>
                <a:lnTo>
                  <a:pt x="2" y="892"/>
                </a:lnTo>
                <a:lnTo>
                  <a:pt x="5" y="897"/>
                </a:lnTo>
                <a:lnTo>
                  <a:pt x="10" y="901"/>
                </a:lnTo>
                <a:lnTo>
                  <a:pt x="16" y="902"/>
                </a:lnTo>
                <a:lnTo>
                  <a:pt x="678" y="902"/>
                </a:lnTo>
                <a:lnTo>
                  <a:pt x="708" y="902"/>
                </a:lnTo>
                <a:lnTo>
                  <a:pt x="888" y="902"/>
                </a:lnTo>
                <a:lnTo>
                  <a:pt x="894" y="901"/>
                </a:lnTo>
                <a:lnTo>
                  <a:pt x="899" y="897"/>
                </a:lnTo>
                <a:lnTo>
                  <a:pt x="902" y="892"/>
                </a:lnTo>
                <a:lnTo>
                  <a:pt x="904" y="886"/>
                </a:lnTo>
                <a:lnTo>
                  <a:pt x="902" y="881"/>
                </a:lnTo>
                <a:lnTo>
                  <a:pt x="899" y="876"/>
                </a:lnTo>
                <a:lnTo>
                  <a:pt x="894" y="873"/>
                </a:lnTo>
                <a:lnTo>
                  <a:pt x="888" y="872"/>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grpSp>
        <p:nvGrpSpPr>
          <p:cNvPr id="33" name="Google Shape;502;p42"/>
          <p:cNvGrpSpPr/>
          <p:nvPr/>
        </p:nvGrpSpPr>
        <p:grpSpPr>
          <a:xfrm>
            <a:off x="7886700" y="2419500"/>
            <a:ext cx="285251" cy="285251"/>
            <a:chOff x="1460463" y="779462"/>
            <a:chExt cx="285751" cy="285751"/>
          </a:xfrm>
        </p:grpSpPr>
        <p:sp>
          <p:nvSpPr>
            <p:cNvPr id="34" name="Google Shape;503;p42"/>
            <p:cNvSpPr/>
            <p:nvPr/>
          </p:nvSpPr>
          <p:spPr>
            <a:xfrm>
              <a:off x="1643026" y="938212"/>
              <a:ext cx="46038" cy="46038"/>
            </a:xfrm>
            <a:custGeom>
              <a:avLst/>
              <a:gdLst/>
              <a:ahLst/>
              <a:cxnLst/>
              <a:rect l="l" t="t" r="r" b="b"/>
              <a:pathLst>
                <a:path w="115" h="116" extrusionOk="0">
                  <a:moveTo>
                    <a:pt x="58" y="0"/>
                  </a:moveTo>
                  <a:lnTo>
                    <a:pt x="46" y="2"/>
                  </a:lnTo>
                  <a:lnTo>
                    <a:pt x="35" y="5"/>
                  </a:lnTo>
                  <a:lnTo>
                    <a:pt x="26" y="10"/>
                  </a:lnTo>
                  <a:lnTo>
                    <a:pt x="18" y="17"/>
                  </a:lnTo>
                  <a:lnTo>
                    <a:pt x="10" y="27"/>
                  </a:lnTo>
                  <a:lnTo>
                    <a:pt x="5" y="36"/>
                  </a:lnTo>
                  <a:lnTo>
                    <a:pt x="1" y="47"/>
                  </a:lnTo>
                  <a:lnTo>
                    <a:pt x="0" y="59"/>
                  </a:lnTo>
                  <a:lnTo>
                    <a:pt x="1" y="69"/>
                  </a:lnTo>
                  <a:lnTo>
                    <a:pt x="5" y="80"/>
                  </a:lnTo>
                  <a:lnTo>
                    <a:pt x="10" y="91"/>
                  </a:lnTo>
                  <a:lnTo>
                    <a:pt x="18" y="99"/>
                  </a:lnTo>
                  <a:lnTo>
                    <a:pt x="26" y="106"/>
                  </a:lnTo>
                  <a:lnTo>
                    <a:pt x="35" y="111"/>
                  </a:lnTo>
                  <a:lnTo>
                    <a:pt x="46" y="115"/>
                  </a:lnTo>
                  <a:lnTo>
                    <a:pt x="58" y="116"/>
                  </a:lnTo>
                  <a:lnTo>
                    <a:pt x="69" y="115"/>
                  </a:lnTo>
                  <a:lnTo>
                    <a:pt x="81" y="111"/>
                  </a:lnTo>
                  <a:lnTo>
                    <a:pt x="90" y="106"/>
                  </a:lnTo>
                  <a:lnTo>
                    <a:pt x="98" y="99"/>
                  </a:lnTo>
                  <a:lnTo>
                    <a:pt x="106" y="91"/>
                  </a:lnTo>
                  <a:lnTo>
                    <a:pt x="110" y="80"/>
                  </a:lnTo>
                  <a:lnTo>
                    <a:pt x="114" y="69"/>
                  </a:lnTo>
                  <a:lnTo>
                    <a:pt x="115" y="59"/>
                  </a:lnTo>
                  <a:lnTo>
                    <a:pt x="114" y="47"/>
                  </a:lnTo>
                  <a:lnTo>
                    <a:pt x="110" y="36"/>
                  </a:lnTo>
                  <a:lnTo>
                    <a:pt x="106" y="27"/>
                  </a:lnTo>
                  <a:lnTo>
                    <a:pt x="98" y="17"/>
                  </a:lnTo>
                  <a:lnTo>
                    <a:pt x="90" y="10"/>
                  </a:lnTo>
                  <a:lnTo>
                    <a:pt x="81" y="5"/>
                  </a:lnTo>
                  <a:lnTo>
                    <a:pt x="69" y="2"/>
                  </a:lnTo>
                  <a:lnTo>
                    <a:pt x="58" y="0"/>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35" name="Google Shape;504;p42"/>
            <p:cNvSpPr/>
            <p:nvPr/>
          </p:nvSpPr>
          <p:spPr>
            <a:xfrm>
              <a:off x="1609688" y="965200"/>
              <a:ext cx="23813" cy="23813"/>
            </a:xfrm>
            <a:custGeom>
              <a:avLst/>
              <a:gdLst/>
              <a:ahLst/>
              <a:cxnLst/>
              <a:rect l="l" t="t" r="r" b="b"/>
              <a:pathLst>
                <a:path w="61" h="60" extrusionOk="0">
                  <a:moveTo>
                    <a:pt x="61" y="29"/>
                  </a:moveTo>
                  <a:lnTo>
                    <a:pt x="60" y="24"/>
                  </a:lnTo>
                  <a:lnTo>
                    <a:pt x="58" y="18"/>
                  </a:lnTo>
                  <a:lnTo>
                    <a:pt x="56" y="13"/>
                  </a:lnTo>
                  <a:lnTo>
                    <a:pt x="51" y="8"/>
                  </a:lnTo>
                  <a:lnTo>
                    <a:pt x="48" y="5"/>
                  </a:lnTo>
                  <a:lnTo>
                    <a:pt x="42" y="2"/>
                  </a:lnTo>
                  <a:lnTo>
                    <a:pt x="37" y="1"/>
                  </a:lnTo>
                  <a:lnTo>
                    <a:pt x="30" y="0"/>
                  </a:lnTo>
                  <a:lnTo>
                    <a:pt x="24" y="1"/>
                  </a:lnTo>
                  <a:lnTo>
                    <a:pt x="19" y="2"/>
                  </a:lnTo>
                  <a:lnTo>
                    <a:pt x="13" y="5"/>
                  </a:lnTo>
                  <a:lnTo>
                    <a:pt x="10" y="8"/>
                  </a:lnTo>
                  <a:lnTo>
                    <a:pt x="5" y="13"/>
                  </a:lnTo>
                  <a:lnTo>
                    <a:pt x="2" y="18"/>
                  </a:lnTo>
                  <a:lnTo>
                    <a:pt x="1" y="24"/>
                  </a:lnTo>
                  <a:lnTo>
                    <a:pt x="0" y="29"/>
                  </a:lnTo>
                  <a:lnTo>
                    <a:pt x="1" y="35"/>
                  </a:lnTo>
                  <a:lnTo>
                    <a:pt x="2" y="41"/>
                  </a:lnTo>
                  <a:lnTo>
                    <a:pt x="5" y="47"/>
                  </a:lnTo>
                  <a:lnTo>
                    <a:pt x="10" y="51"/>
                  </a:lnTo>
                  <a:lnTo>
                    <a:pt x="13" y="54"/>
                  </a:lnTo>
                  <a:lnTo>
                    <a:pt x="19" y="58"/>
                  </a:lnTo>
                  <a:lnTo>
                    <a:pt x="24" y="59"/>
                  </a:lnTo>
                  <a:lnTo>
                    <a:pt x="30" y="60"/>
                  </a:lnTo>
                  <a:lnTo>
                    <a:pt x="37" y="59"/>
                  </a:lnTo>
                  <a:lnTo>
                    <a:pt x="42" y="58"/>
                  </a:lnTo>
                  <a:lnTo>
                    <a:pt x="48" y="54"/>
                  </a:lnTo>
                  <a:lnTo>
                    <a:pt x="51" y="51"/>
                  </a:lnTo>
                  <a:lnTo>
                    <a:pt x="56" y="47"/>
                  </a:lnTo>
                  <a:lnTo>
                    <a:pt x="58" y="41"/>
                  </a:lnTo>
                  <a:lnTo>
                    <a:pt x="60" y="35"/>
                  </a:lnTo>
                  <a:lnTo>
                    <a:pt x="61" y="29"/>
                  </a:lnTo>
                  <a:lnTo>
                    <a:pt x="61" y="29"/>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36" name="Google Shape;505;p42"/>
            <p:cNvSpPr/>
            <p:nvPr/>
          </p:nvSpPr>
          <p:spPr>
            <a:xfrm>
              <a:off x="1557301" y="779462"/>
              <a:ext cx="188913" cy="147638"/>
            </a:xfrm>
            <a:custGeom>
              <a:avLst/>
              <a:gdLst/>
              <a:ahLst/>
              <a:cxnLst/>
              <a:rect l="l" t="t" r="r" b="b"/>
              <a:pathLst>
                <a:path w="476" h="371" extrusionOk="0">
                  <a:moveTo>
                    <a:pt x="343" y="208"/>
                  </a:moveTo>
                  <a:lnTo>
                    <a:pt x="337" y="208"/>
                  </a:lnTo>
                  <a:lnTo>
                    <a:pt x="331" y="205"/>
                  </a:lnTo>
                  <a:lnTo>
                    <a:pt x="326" y="203"/>
                  </a:lnTo>
                  <a:lnTo>
                    <a:pt x="321" y="200"/>
                  </a:lnTo>
                  <a:lnTo>
                    <a:pt x="318" y="195"/>
                  </a:lnTo>
                  <a:lnTo>
                    <a:pt x="314" y="190"/>
                  </a:lnTo>
                  <a:lnTo>
                    <a:pt x="313" y="184"/>
                  </a:lnTo>
                  <a:lnTo>
                    <a:pt x="312" y="178"/>
                  </a:lnTo>
                  <a:lnTo>
                    <a:pt x="313" y="172"/>
                  </a:lnTo>
                  <a:lnTo>
                    <a:pt x="314" y="166"/>
                  </a:lnTo>
                  <a:lnTo>
                    <a:pt x="318" y="161"/>
                  </a:lnTo>
                  <a:lnTo>
                    <a:pt x="321" y="157"/>
                  </a:lnTo>
                  <a:lnTo>
                    <a:pt x="326" y="153"/>
                  </a:lnTo>
                  <a:lnTo>
                    <a:pt x="331" y="150"/>
                  </a:lnTo>
                  <a:lnTo>
                    <a:pt x="337" y="148"/>
                  </a:lnTo>
                  <a:lnTo>
                    <a:pt x="343" y="147"/>
                  </a:lnTo>
                  <a:lnTo>
                    <a:pt x="349" y="148"/>
                  </a:lnTo>
                  <a:lnTo>
                    <a:pt x="355" y="150"/>
                  </a:lnTo>
                  <a:lnTo>
                    <a:pt x="359" y="153"/>
                  </a:lnTo>
                  <a:lnTo>
                    <a:pt x="364" y="157"/>
                  </a:lnTo>
                  <a:lnTo>
                    <a:pt x="368" y="161"/>
                  </a:lnTo>
                  <a:lnTo>
                    <a:pt x="370" y="166"/>
                  </a:lnTo>
                  <a:lnTo>
                    <a:pt x="373" y="172"/>
                  </a:lnTo>
                  <a:lnTo>
                    <a:pt x="373" y="178"/>
                  </a:lnTo>
                  <a:lnTo>
                    <a:pt x="373" y="184"/>
                  </a:lnTo>
                  <a:lnTo>
                    <a:pt x="370" y="190"/>
                  </a:lnTo>
                  <a:lnTo>
                    <a:pt x="368" y="195"/>
                  </a:lnTo>
                  <a:lnTo>
                    <a:pt x="364" y="200"/>
                  </a:lnTo>
                  <a:lnTo>
                    <a:pt x="359" y="203"/>
                  </a:lnTo>
                  <a:lnTo>
                    <a:pt x="355" y="205"/>
                  </a:lnTo>
                  <a:lnTo>
                    <a:pt x="349" y="208"/>
                  </a:lnTo>
                  <a:lnTo>
                    <a:pt x="343" y="208"/>
                  </a:lnTo>
                  <a:close/>
                  <a:moveTo>
                    <a:pt x="252" y="208"/>
                  </a:moveTo>
                  <a:lnTo>
                    <a:pt x="246" y="208"/>
                  </a:lnTo>
                  <a:lnTo>
                    <a:pt x="241" y="205"/>
                  </a:lnTo>
                  <a:lnTo>
                    <a:pt x="235" y="203"/>
                  </a:lnTo>
                  <a:lnTo>
                    <a:pt x="231" y="200"/>
                  </a:lnTo>
                  <a:lnTo>
                    <a:pt x="227" y="195"/>
                  </a:lnTo>
                  <a:lnTo>
                    <a:pt x="224" y="190"/>
                  </a:lnTo>
                  <a:lnTo>
                    <a:pt x="223" y="184"/>
                  </a:lnTo>
                  <a:lnTo>
                    <a:pt x="222" y="178"/>
                  </a:lnTo>
                  <a:lnTo>
                    <a:pt x="223" y="172"/>
                  </a:lnTo>
                  <a:lnTo>
                    <a:pt x="224" y="166"/>
                  </a:lnTo>
                  <a:lnTo>
                    <a:pt x="227" y="161"/>
                  </a:lnTo>
                  <a:lnTo>
                    <a:pt x="231" y="157"/>
                  </a:lnTo>
                  <a:lnTo>
                    <a:pt x="235" y="153"/>
                  </a:lnTo>
                  <a:lnTo>
                    <a:pt x="241" y="150"/>
                  </a:lnTo>
                  <a:lnTo>
                    <a:pt x="246" y="148"/>
                  </a:lnTo>
                  <a:lnTo>
                    <a:pt x="252" y="147"/>
                  </a:lnTo>
                  <a:lnTo>
                    <a:pt x="258" y="148"/>
                  </a:lnTo>
                  <a:lnTo>
                    <a:pt x="264" y="150"/>
                  </a:lnTo>
                  <a:lnTo>
                    <a:pt x="269" y="153"/>
                  </a:lnTo>
                  <a:lnTo>
                    <a:pt x="274" y="157"/>
                  </a:lnTo>
                  <a:lnTo>
                    <a:pt x="277" y="161"/>
                  </a:lnTo>
                  <a:lnTo>
                    <a:pt x="280" y="166"/>
                  </a:lnTo>
                  <a:lnTo>
                    <a:pt x="282" y="172"/>
                  </a:lnTo>
                  <a:lnTo>
                    <a:pt x="282" y="178"/>
                  </a:lnTo>
                  <a:lnTo>
                    <a:pt x="282" y="184"/>
                  </a:lnTo>
                  <a:lnTo>
                    <a:pt x="280" y="190"/>
                  </a:lnTo>
                  <a:lnTo>
                    <a:pt x="277" y="195"/>
                  </a:lnTo>
                  <a:lnTo>
                    <a:pt x="274" y="200"/>
                  </a:lnTo>
                  <a:lnTo>
                    <a:pt x="269" y="203"/>
                  </a:lnTo>
                  <a:lnTo>
                    <a:pt x="264" y="205"/>
                  </a:lnTo>
                  <a:lnTo>
                    <a:pt x="258" y="208"/>
                  </a:lnTo>
                  <a:lnTo>
                    <a:pt x="252" y="208"/>
                  </a:lnTo>
                  <a:close/>
                  <a:moveTo>
                    <a:pt x="161" y="208"/>
                  </a:moveTo>
                  <a:lnTo>
                    <a:pt x="155" y="208"/>
                  </a:lnTo>
                  <a:lnTo>
                    <a:pt x="150" y="205"/>
                  </a:lnTo>
                  <a:lnTo>
                    <a:pt x="144" y="203"/>
                  </a:lnTo>
                  <a:lnTo>
                    <a:pt x="141" y="200"/>
                  </a:lnTo>
                  <a:lnTo>
                    <a:pt x="136" y="195"/>
                  </a:lnTo>
                  <a:lnTo>
                    <a:pt x="133" y="190"/>
                  </a:lnTo>
                  <a:lnTo>
                    <a:pt x="132" y="184"/>
                  </a:lnTo>
                  <a:lnTo>
                    <a:pt x="131" y="178"/>
                  </a:lnTo>
                  <a:lnTo>
                    <a:pt x="132" y="172"/>
                  </a:lnTo>
                  <a:lnTo>
                    <a:pt x="133" y="166"/>
                  </a:lnTo>
                  <a:lnTo>
                    <a:pt x="136" y="161"/>
                  </a:lnTo>
                  <a:lnTo>
                    <a:pt x="141" y="157"/>
                  </a:lnTo>
                  <a:lnTo>
                    <a:pt x="144" y="153"/>
                  </a:lnTo>
                  <a:lnTo>
                    <a:pt x="150" y="150"/>
                  </a:lnTo>
                  <a:lnTo>
                    <a:pt x="155" y="148"/>
                  </a:lnTo>
                  <a:lnTo>
                    <a:pt x="161" y="147"/>
                  </a:lnTo>
                  <a:lnTo>
                    <a:pt x="168" y="148"/>
                  </a:lnTo>
                  <a:lnTo>
                    <a:pt x="173" y="150"/>
                  </a:lnTo>
                  <a:lnTo>
                    <a:pt x="179" y="153"/>
                  </a:lnTo>
                  <a:lnTo>
                    <a:pt x="182" y="157"/>
                  </a:lnTo>
                  <a:lnTo>
                    <a:pt x="187" y="161"/>
                  </a:lnTo>
                  <a:lnTo>
                    <a:pt x="189" y="166"/>
                  </a:lnTo>
                  <a:lnTo>
                    <a:pt x="191" y="172"/>
                  </a:lnTo>
                  <a:lnTo>
                    <a:pt x="192" y="178"/>
                  </a:lnTo>
                  <a:lnTo>
                    <a:pt x="191" y="184"/>
                  </a:lnTo>
                  <a:lnTo>
                    <a:pt x="189" y="190"/>
                  </a:lnTo>
                  <a:lnTo>
                    <a:pt x="187" y="195"/>
                  </a:lnTo>
                  <a:lnTo>
                    <a:pt x="182" y="200"/>
                  </a:lnTo>
                  <a:lnTo>
                    <a:pt x="179" y="203"/>
                  </a:lnTo>
                  <a:lnTo>
                    <a:pt x="173" y="205"/>
                  </a:lnTo>
                  <a:lnTo>
                    <a:pt x="168" y="208"/>
                  </a:lnTo>
                  <a:lnTo>
                    <a:pt x="161" y="208"/>
                  </a:lnTo>
                  <a:close/>
                  <a:moveTo>
                    <a:pt x="310" y="0"/>
                  </a:moveTo>
                  <a:lnTo>
                    <a:pt x="294" y="1"/>
                  </a:lnTo>
                  <a:lnTo>
                    <a:pt x="280" y="2"/>
                  </a:lnTo>
                  <a:lnTo>
                    <a:pt x="267" y="6"/>
                  </a:lnTo>
                  <a:lnTo>
                    <a:pt x="254" y="10"/>
                  </a:lnTo>
                  <a:lnTo>
                    <a:pt x="241" y="16"/>
                  </a:lnTo>
                  <a:lnTo>
                    <a:pt x="227" y="23"/>
                  </a:lnTo>
                  <a:lnTo>
                    <a:pt x="216" y="32"/>
                  </a:lnTo>
                  <a:lnTo>
                    <a:pt x="205" y="42"/>
                  </a:lnTo>
                  <a:lnTo>
                    <a:pt x="188" y="37"/>
                  </a:lnTo>
                  <a:lnTo>
                    <a:pt x="172" y="32"/>
                  </a:lnTo>
                  <a:lnTo>
                    <a:pt x="156" y="28"/>
                  </a:lnTo>
                  <a:lnTo>
                    <a:pt x="139" y="28"/>
                  </a:lnTo>
                  <a:lnTo>
                    <a:pt x="130" y="28"/>
                  </a:lnTo>
                  <a:lnTo>
                    <a:pt x="119" y="29"/>
                  </a:lnTo>
                  <a:lnTo>
                    <a:pt x="108" y="32"/>
                  </a:lnTo>
                  <a:lnTo>
                    <a:pt x="99" y="35"/>
                  </a:lnTo>
                  <a:lnTo>
                    <a:pt x="89" y="39"/>
                  </a:lnTo>
                  <a:lnTo>
                    <a:pt x="80" y="44"/>
                  </a:lnTo>
                  <a:lnTo>
                    <a:pt x="70" y="48"/>
                  </a:lnTo>
                  <a:lnTo>
                    <a:pt x="62" y="54"/>
                  </a:lnTo>
                  <a:lnTo>
                    <a:pt x="54" y="62"/>
                  </a:lnTo>
                  <a:lnTo>
                    <a:pt x="45" y="69"/>
                  </a:lnTo>
                  <a:lnTo>
                    <a:pt x="38" y="77"/>
                  </a:lnTo>
                  <a:lnTo>
                    <a:pt x="32" y="87"/>
                  </a:lnTo>
                  <a:lnTo>
                    <a:pt x="25" y="95"/>
                  </a:lnTo>
                  <a:lnTo>
                    <a:pt x="20" y="106"/>
                  </a:lnTo>
                  <a:lnTo>
                    <a:pt x="15" y="116"/>
                  </a:lnTo>
                  <a:lnTo>
                    <a:pt x="11" y="127"/>
                  </a:lnTo>
                  <a:lnTo>
                    <a:pt x="5" y="142"/>
                  </a:lnTo>
                  <a:lnTo>
                    <a:pt x="3" y="158"/>
                  </a:lnTo>
                  <a:lnTo>
                    <a:pt x="0" y="172"/>
                  </a:lnTo>
                  <a:lnTo>
                    <a:pt x="0" y="188"/>
                  </a:lnTo>
                  <a:lnTo>
                    <a:pt x="4" y="188"/>
                  </a:lnTo>
                  <a:lnTo>
                    <a:pt x="7" y="188"/>
                  </a:lnTo>
                  <a:lnTo>
                    <a:pt x="19" y="188"/>
                  </a:lnTo>
                  <a:lnTo>
                    <a:pt x="31" y="189"/>
                  </a:lnTo>
                  <a:lnTo>
                    <a:pt x="42" y="190"/>
                  </a:lnTo>
                  <a:lnTo>
                    <a:pt x="53" y="192"/>
                  </a:lnTo>
                  <a:lnTo>
                    <a:pt x="62" y="195"/>
                  </a:lnTo>
                  <a:lnTo>
                    <a:pt x="73" y="198"/>
                  </a:lnTo>
                  <a:lnTo>
                    <a:pt x="81" y="202"/>
                  </a:lnTo>
                  <a:lnTo>
                    <a:pt x="89" y="207"/>
                  </a:lnTo>
                  <a:lnTo>
                    <a:pt x="98" y="211"/>
                  </a:lnTo>
                  <a:lnTo>
                    <a:pt x="105" y="217"/>
                  </a:lnTo>
                  <a:lnTo>
                    <a:pt x="111" y="223"/>
                  </a:lnTo>
                  <a:lnTo>
                    <a:pt x="117" y="229"/>
                  </a:lnTo>
                  <a:lnTo>
                    <a:pt x="122" y="236"/>
                  </a:lnTo>
                  <a:lnTo>
                    <a:pt x="126" y="244"/>
                  </a:lnTo>
                  <a:lnTo>
                    <a:pt x="130" y="252"/>
                  </a:lnTo>
                  <a:lnTo>
                    <a:pt x="132" y="260"/>
                  </a:lnTo>
                  <a:lnTo>
                    <a:pt x="135" y="274"/>
                  </a:lnTo>
                  <a:lnTo>
                    <a:pt x="135" y="289"/>
                  </a:lnTo>
                  <a:lnTo>
                    <a:pt x="133" y="304"/>
                  </a:lnTo>
                  <a:lnTo>
                    <a:pt x="130" y="320"/>
                  </a:lnTo>
                  <a:lnTo>
                    <a:pt x="144" y="323"/>
                  </a:lnTo>
                  <a:lnTo>
                    <a:pt x="154" y="324"/>
                  </a:lnTo>
                  <a:lnTo>
                    <a:pt x="161" y="335"/>
                  </a:lnTo>
                  <a:lnTo>
                    <a:pt x="169" y="343"/>
                  </a:lnTo>
                  <a:lnTo>
                    <a:pt x="179" y="352"/>
                  </a:lnTo>
                  <a:lnTo>
                    <a:pt x="188" y="359"/>
                  </a:lnTo>
                  <a:lnTo>
                    <a:pt x="200" y="364"/>
                  </a:lnTo>
                  <a:lnTo>
                    <a:pt x="212" y="367"/>
                  </a:lnTo>
                  <a:lnTo>
                    <a:pt x="224" y="370"/>
                  </a:lnTo>
                  <a:lnTo>
                    <a:pt x="237" y="371"/>
                  </a:lnTo>
                  <a:lnTo>
                    <a:pt x="248" y="370"/>
                  </a:lnTo>
                  <a:lnTo>
                    <a:pt x="260" y="368"/>
                  </a:lnTo>
                  <a:lnTo>
                    <a:pt x="270" y="364"/>
                  </a:lnTo>
                  <a:lnTo>
                    <a:pt x="281" y="359"/>
                  </a:lnTo>
                  <a:lnTo>
                    <a:pt x="292" y="353"/>
                  </a:lnTo>
                  <a:lnTo>
                    <a:pt x="301" y="345"/>
                  </a:lnTo>
                  <a:lnTo>
                    <a:pt x="311" y="336"/>
                  </a:lnTo>
                  <a:lnTo>
                    <a:pt x="319" y="326"/>
                  </a:lnTo>
                  <a:lnTo>
                    <a:pt x="337" y="324"/>
                  </a:lnTo>
                  <a:lnTo>
                    <a:pt x="354" y="322"/>
                  </a:lnTo>
                  <a:lnTo>
                    <a:pt x="369" y="317"/>
                  </a:lnTo>
                  <a:lnTo>
                    <a:pt x="384" y="313"/>
                  </a:lnTo>
                  <a:lnTo>
                    <a:pt x="399" y="305"/>
                  </a:lnTo>
                  <a:lnTo>
                    <a:pt x="412" y="297"/>
                  </a:lnTo>
                  <a:lnTo>
                    <a:pt x="424" y="288"/>
                  </a:lnTo>
                  <a:lnTo>
                    <a:pt x="436" y="277"/>
                  </a:lnTo>
                  <a:lnTo>
                    <a:pt x="445" y="266"/>
                  </a:lnTo>
                  <a:lnTo>
                    <a:pt x="452" y="254"/>
                  </a:lnTo>
                  <a:lnTo>
                    <a:pt x="459" y="241"/>
                  </a:lnTo>
                  <a:lnTo>
                    <a:pt x="465" y="228"/>
                  </a:lnTo>
                  <a:lnTo>
                    <a:pt x="470" y="214"/>
                  </a:lnTo>
                  <a:lnTo>
                    <a:pt x="472" y="200"/>
                  </a:lnTo>
                  <a:lnTo>
                    <a:pt x="475" y="184"/>
                  </a:lnTo>
                  <a:lnTo>
                    <a:pt x="476" y="169"/>
                  </a:lnTo>
                  <a:lnTo>
                    <a:pt x="475" y="153"/>
                  </a:lnTo>
                  <a:lnTo>
                    <a:pt x="472" y="138"/>
                  </a:lnTo>
                  <a:lnTo>
                    <a:pt x="470" y="122"/>
                  </a:lnTo>
                  <a:lnTo>
                    <a:pt x="465" y="108"/>
                  </a:lnTo>
                  <a:lnTo>
                    <a:pt x="458" y="94"/>
                  </a:lnTo>
                  <a:lnTo>
                    <a:pt x="451" y="79"/>
                  </a:lnTo>
                  <a:lnTo>
                    <a:pt x="443" y="66"/>
                  </a:lnTo>
                  <a:lnTo>
                    <a:pt x="433" y="53"/>
                  </a:lnTo>
                  <a:lnTo>
                    <a:pt x="421" y="42"/>
                  </a:lnTo>
                  <a:lnTo>
                    <a:pt x="409" y="32"/>
                  </a:lnTo>
                  <a:lnTo>
                    <a:pt x="396" y="22"/>
                  </a:lnTo>
                  <a:lnTo>
                    <a:pt x="381" y="15"/>
                  </a:lnTo>
                  <a:lnTo>
                    <a:pt x="364" y="8"/>
                  </a:lnTo>
                  <a:lnTo>
                    <a:pt x="348" y="3"/>
                  </a:lnTo>
                  <a:lnTo>
                    <a:pt x="329" y="1"/>
                  </a:lnTo>
                  <a:lnTo>
                    <a:pt x="310" y="0"/>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37" name="Google Shape;506;p42"/>
            <p:cNvSpPr/>
            <p:nvPr/>
          </p:nvSpPr>
          <p:spPr>
            <a:xfrm>
              <a:off x="1460463" y="863600"/>
              <a:ext cx="190500" cy="201613"/>
            </a:xfrm>
            <a:custGeom>
              <a:avLst/>
              <a:gdLst/>
              <a:ahLst/>
              <a:cxnLst/>
              <a:rect l="l" t="t" r="r" b="b"/>
              <a:pathLst>
                <a:path w="480" h="507" extrusionOk="0">
                  <a:moveTo>
                    <a:pt x="446" y="388"/>
                  </a:moveTo>
                  <a:lnTo>
                    <a:pt x="435" y="380"/>
                  </a:lnTo>
                  <a:lnTo>
                    <a:pt x="418" y="370"/>
                  </a:lnTo>
                  <a:lnTo>
                    <a:pt x="393" y="357"/>
                  </a:lnTo>
                  <a:lnTo>
                    <a:pt x="367" y="344"/>
                  </a:lnTo>
                  <a:lnTo>
                    <a:pt x="339" y="331"/>
                  </a:lnTo>
                  <a:lnTo>
                    <a:pt x="312" y="319"/>
                  </a:lnTo>
                  <a:lnTo>
                    <a:pt x="312" y="312"/>
                  </a:lnTo>
                  <a:lnTo>
                    <a:pt x="312" y="280"/>
                  </a:lnTo>
                  <a:lnTo>
                    <a:pt x="312" y="274"/>
                  </a:lnTo>
                  <a:lnTo>
                    <a:pt x="317"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1" y="191"/>
                  </a:lnTo>
                  <a:lnTo>
                    <a:pt x="351" y="190"/>
                  </a:lnTo>
                  <a:lnTo>
                    <a:pt x="351" y="190"/>
                  </a:lnTo>
                  <a:lnTo>
                    <a:pt x="352" y="187"/>
                  </a:lnTo>
                  <a:lnTo>
                    <a:pt x="354" y="185"/>
                  </a:lnTo>
                  <a:lnTo>
                    <a:pt x="354" y="185"/>
                  </a:lnTo>
                  <a:lnTo>
                    <a:pt x="354" y="185"/>
                  </a:lnTo>
                  <a:lnTo>
                    <a:pt x="355" y="182"/>
                  </a:lnTo>
                  <a:lnTo>
                    <a:pt x="355" y="180"/>
                  </a:lnTo>
                  <a:lnTo>
                    <a:pt x="356" y="179"/>
                  </a:lnTo>
                  <a:lnTo>
                    <a:pt x="356" y="179"/>
                  </a:lnTo>
                  <a:lnTo>
                    <a:pt x="356" y="176"/>
                  </a:lnTo>
                  <a:lnTo>
                    <a:pt x="357" y="174"/>
                  </a:lnTo>
                  <a:lnTo>
                    <a:pt x="357" y="173"/>
                  </a:lnTo>
                  <a:lnTo>
                    <a:pt x="357" y="173"/>
                  </a:lnTo>
                  <a:lnTo>
                    <a:pt x="357" y="169"/>
                  </a:lnTo>
                  <a:lnTo>
                    <a:pt x="358" y="167"/>
                  </a:lnTo>
                  <a:lnTo>
                    <a:pt x="358" y="167"/>
                  </a:lnTo>
                  <a:lnTo>
                    <a:pt x="358" y="166"/>
                  </a:lnTo>
                  <a:lnTo>
                    <a:pt x="358" y="163"/>
                  </a:lnTo>
                  <a:lnTo>
                    <a:pt x="358" y="160"/>
                  </a:lnTo>
                  <a:lnTo>
                    <a:pt x="358" y="155"/>
                  </a:lnTo>
                  <a:lnTo>
                    <a:pt x="357" y="149"/>
                  </a:lnTo>
                  <a:lnTo>
                    <a:pt x="357" y="149"/>
                  </a:lnTo>
                  <a:lnTo>
                    <a:pt x="357" y="148"/>
                  </a:lnTo>
                  <a:lnTo>
                    <a:pt x="356" y="143"/>
                  </a:lnTo>
                  <a:lnTo>
                    <a:pt x="355" y="140"/>
                  </a:lnTo>
                  <a:lnTo>
                    <a:pt x="355" y="138"/>
                  </a:lnTo>
                  <a:lnTo>
                    <a:pt x="354" y="138"/>
                  </a:lnTo>
                  <a:lnTo>
                    <a:pt x="352" y="135"/>
                  </a:lnTo>
                  <a:lnTo>
                    <a:pt x="350" y="131"/>
                  </a:lnTo>
                  <a:lnTo>
                    <a:pt x="350" y="131"/>
                  </a:lnTo>
                  <a:lnTo>
                    <a:pt x="349" y="131"/>
                  </a:lnTo>
                  <a:lnTo>
                    <a:pt x="347" y="128"/>
                  </a:lnTo>
                  <a:lnTo>
                    <a:pt x="343" y="125"/>
                  </a:lnTo>
                  <a:lnTo>
                    <a:pt x="344" y="122"/>
                  </a:lnTo>
                  <a:lnTo>
                    <a:pt x="347" y="117"/>
                  </a:lnTo>
                  <a:lnTo>
                    <a:pt x="349" y="109"/>
                  </a:lnTo>
                  <a:lnTo>
                    <a:pt x="351" y="100"/>
                  </a:lnTo>
                  <a:lnTo>
                    <a:pt x="351" y="100"/>
                  </a:lnTo>
                  <a:lnTo>
                    <a:pt x="351" y="100"/>
                  </a:lnTo>
                  <a:lnTo>
                    <a:pt x="351" y="100"/>
                  </a:lnTo>
                  <a:lnTo>
                    <a:pt x="354" y="88"/>
                  </a:lnTo>
                  <a:lnTo>
                    <a:pt x="355" y="77"/>
                  </a:lnTo>
                  <a:lnTo>
                    <a:pt x="355" y="66"/>
                  </a:lnTo>
                  <a:lnTo>
                    <a:pt x="352" y="54"/>
                  </a:lnTo>
                  <a:lnTo>
                    <a:pt x="350" y="48"/>
                  </a:lnTo>
                  <a:lnTo>
                    <a:pt x="348" y="43"/>
                  </a:lnTo>
                  <a:lnTo>
                    <a:pt x="344" y="37"/>
                  </a:lnTo>
                  <a:lnTo>
                    <a:pt x="341" y="33"/>
                  </a:lnTo>
                  <a:lnTo>
                    <a:pt x="336" y="28"/>
                  </a:lnTo>
                  <a:lnTo>
                    <a:pt x="331" y="23"/>
                  </a:lnTo>
                  <a:lnTo>
                    <a:pt x="325" y="18"/>
                  </a:lnTo>
                  <a:lnTo>
                    <a:pt x="319" y="15"/>
                  </a:lnTo>
                  <a:lnTo>
                    <a:pt x="305" y="9"/>
                  </a:lnTo>
                  <a:lnTo>
                    <a:pt x="288" y="4"/>
                  </a:lnTo>
                  <a:lnTo>
                    <a:pt x="270" y="2"/>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4" y="8"/>
                  </a:lnTo>
                  <a:lnTo>
                    <a:pt x="199" y="9"/>
                  </a:lnTo>
                  <a:lnTo>
                    <a:pt x="195" y="10"/>
                  </a:lnTo>
                  <a:lnTo>
                    <a:pt x="194" y="10"/>
                  </a:lnTo>
                  <a:lnTo>
                    <a:pt x="192" y="11"/>
                  </a:lnTo>
                  <a:lnTo>
                    <a:pt x="181" y="16"/>
                  </a:lnTo>
                  <a:lnTo>
                    <a:pt x="172" y="23"/>
                  </a:lnTo>
                  <a:lnTo>
                    <a:pt x="163" y="30"/>
                  </a:lnTo>
                  <a:lnTo>
                    <a:pt x="157" y="38"/>
                  </a:lnTo>
                  <a:lnTo>
                    <a:pt x="157" y="38"/>
                  </a:lnTo>
                  <a:lnTo>
                    <a:pt x="157"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9" y="66"/>
                  </a:lnTo>
                  <a:lnTo>
                    <a:pt x="118" y="68"/>
                  </a:lnTo>
                  <a:lnTo>
                    <a:pt x="118" y="71"/>
                  </a:lnTo>
                  <a:lnTo>
                    <a:pt x="118" y="73"/>
                  </a:lnTo>
                  <a:lnTo>
                    <a:pt x="118" y="75"/>
                  </a:lnTo>
                  <a:lnTo>
                    <a:pt x="118" y="77"/>
                  </a:lnTo>
                  <a:lnTo>
                    <a:pt x="118" y="79"/>
                  </a:lnTo>
                  <a:lnTo>
                    <a:pt x="118" y="81"/>
                  </a:lnTo>
                  <a:lnTo>
                    <a:pt x="118" y="84"/>
                  </a:lnTo>
                  <a:lnTo>
                    <a:pt x="119" y="85"/>
                  </a:lnTo>
                  <a:lnTo>
                    <a:pt x="119" y="87"/>
                  </a:lnTo>
                  <a:lnTo>
                    <a:pt x="121" y="90"/>
                  </a:lnTo>
                  <a:lnTo>
                    <a:pt x="121" y="92"/>
                  </a:lnTo>
                  <a:lnTo>
                    <a:pt x="121" y="94"/>
                  </a:lnTo>
                  <a:lnTo>
                    <a:pt x="122" y="96"/>
                  </a:lnTo>
                  <a:lnTo>
                    <a:pt x="123" y="98"/>
                  </a:lnTo>
                  <a:lnTo>
                    <a:pt x="123" y="100"/>
                  </a:lnTo>
                  <a:lnTo>
                    <a:pt x="124" y="103"/>
                  </a:lnTo>
                  <a:lnTo>
                    <a:pt x="125" y="106"/>
                  </a:lnTo>
                  <a:lnTo>
                    <a:pt x="125" y="107"/>
                  </a:lnTo>
                  <a:lnTo>
                    <a:pt x="126" y="109"/>
                  </a:lnTo>
                  <a:lnTo>
                    <a:pt x="130" y="117"/>
                  </a:lnTo>
                  <a:lnTo>
                    <a:pt x="132" y="125"/>
                  </a:lnTo>
                  <a:lnTo>
                    <a:pt x="132" y="125"/>
                  </a:lnTo>
                  <a:lnTo>
                    <a:pt x="134" y="125"/>
                  </a:lnTo>
                  <a:lnTo>
                    <a:pt x="126" y="130"/>
                  </a:lnTo>
                  <a:lnTo>
                    <a:pt x="122" y="136"/>
                  </a:lnTo>
                  <a:lnTo>
                    <a:pt x="118" y="142"/>
                  </a:lnTo>
                  <a:lnTo>
                    <a:pt x="116" y="148"/>
                  </a:lnTo>
                  <a:lnTo>
                    <a:pt x="115" y="155"/>
                  </a:lnTo>
                  <a:lnTo>
                    <a:pt x="115" y="163"/>
                  </a:lnTo>
                  <a:lnTo>
                    <a:pt x="115" y="168"/>
                  </a:lnTo>
                  <a:lnTo>
                    <a:pt x="116" y="174"/>
                  </a:lnTo>
                  <a:lnTo>
                    <a:pt x="116" y="175"/>
                  </a:lnTo>
                  <a:lnTo>
                    <a:pt x="116" y="175"/>
                  </a:lnTo>
                  <a:lnTo>
                    <a:pt x="117" y="180"/>
                  </a:lnTo>
                  <a:lnTo>
                    <a:pt x="118" y="185"/>
                  </a:lnTo>
                  <a:lnTo>
                    <a:pt x="119" y="186"/>
                  </a:lnTo>
                  <a:lnTo>
                    <a:pt x="119" y="187"/>
                  </a:lnTo>
                  <a:lnTo>
                    <a:pt x="122" y="190"/>
                  </a:lnTo>
                  <a:lnTo>
                    <a:pt x="124" y="193"/>
                  </a:lnTo>
                  <a:lnTo>
                    <a:pt x="125" y="194"/>
                  </a:lnTo>
                  <a:lnTo>
                    <a:pt x="126"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3"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9" y="506"/>
                  </a:lnTo>
                  <a:lnTo>
                    <a:pt x="13" y="507"/>
                  </a:lnTo>
                  <a:lnTo>
                    <a:pt x="468" y="507"/>
                  </a:lnTo>
                  <a:lnTo>
                    <a:pt x="473" y="506"/>
                  </a:lnTo>
                  <a:lnTo>
                    <a:pt x="476" y="504"/>
                  </a:lnTo>
                  <a:lnTo>
                    <a:pt x="479" y="500"/>
                  </a:lnTo>
                  <a:lnTo>
                    <a:pt x="480" y="495"/>
                  </a:lnTo>
                  <a:lnTo>
                    <a:pt x="480" y="424"/>
                  </a:lnTo>
                  <a:lnTo>
                    <a:pt x="480" y="420"/>
                  </a:lnTo>
                  <a:lnTo>
                    <a:pt x="479" y="417"/>
                  </a:lnTo>
                  <a:lnTo>
                    <a:pt x="475" y="413"/>
                  </a:lnTo>
                  <a:lnTo>
                    <a:pt x="471" y="408"/>
                  </a:lnTo>
                  <a:lnTo>
                    <a:pt x="462" y="399"/>
                  </a:lnTo>
                  <a:lnTo>
                    <a:pt x="446" y="388"/>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grpSp>
      <p:grpSp>
        <p:nvGrpSpPr>
          <p:cNvPr id="38" name="Google Shape;507;p42"/>
          <p:cNvGrpSpPr/>
          <p:nvPr/>
        </p:nvGrpSpPr>
        <p:grpSpPr>
          <a:xfrm>
            <a:off x="6465612" y="3637347"/>
            <a:ext cx="275743" cy="283666"/>
            <a:chOff x="7048500" y="1387475"/>
            <a:chExt cx="276226" cy="284163"/>
          </a:xfrm>
        </p:grpSpPr>
        <p:sp>
          <p:nvSpPr>
            <p:cNvPr id="39" name="Google Shape;508;p42"/>
            <p:cNvSpPr/>
            <p:nvPr/>
          </p:nvSpPr>
          <p:spPr>
            <a:xfrm>
              <a:off x="7161213" y="1387475"/>
              <a:ext cx="163513" cy="160338"/>
            </a:xfrm>
            <a:custGeom>
              <a:avLst/>
              <a:gdLst/>
              <a:ahLst/>
              <a:cxnLst/>
              <a:rect l="l" t="t" r="r" b="b"/>
              <a:pathLst>
                <a:path w="512" h="506" extrusionOk="0">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40" name="Google Shape;509;p42"/>
            <p:cNvSpPr/>
            <p:nvPr/>
          </p:nvSpPr>
          <p:spPr>
            <a:xfrm>
              <a:off x="7048500" y="1509713"/>
              <a:ext cx="161925" cy="161925"/>
            </a:xfrm>
            <a:custGeom>
              <a:avLst/>
              <a:gdLst/>
              <a:ahLst/>
              <a:cxnLst/>
              <a:rect l="l" t="t" r="r" b="b"/>
              <a:pathLst>
                <a:path w="511" h="509" extrusionOk="0">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grpSp>
      <p:grpSp>
        <p:nvGrpSpPr>
          <p:cNvPr id="45" name="Google Shape;510;p42"/>
          <p:cNvGrpSpPr/>
          <p:nvPr/>
        </p:nvGrpSpPr>
        <p:grpSpPr>
          <a:xfrm>
            <a:off x="4274343" y="2757088"/>
            <a:ext cx="285251" cy="166397"/>
            <a:chOff x="8161338" y="2565400"/>
            <a:chExt cx="285750" cy="166688"/>
          </a:xfrm>
          <a:solidFill>
            <a:srgbClr val="00B0F0"/>
          </a:solidFill>
        </p:grpSpPr>
        <p:sp>
          <p:nvSpPr>
            <p:cNvPr id="46" name="Google Shape;511;p42"/>
            <p:cNvSpPr/>
            <p:nvPr/>
          </p:nvSpPr>
          <p:spPr>
            <a:xfrm>
              <a:off x="8261350" y="2603500"/>
              <a:ext cx="85725" cy="85725"/>
            </a:xfrm>
            <a:custGeom>
              <a:avLst/>
              <a:gdLst/>
              <a:ahLst/>
              <a:cxnLst/>
              <a:rect l="l" t="t" r="r" b="b"/>
              <a:pathLst>
                <a:path w="270" h="270" extrusionOk="0">
                  <a:moveTo>
                    <a:pt x="135" y="225"/>
                  </a:moveTo>
                  <a:lnTo>
                    <a:pt x="127" y="225"/>
                  </a:lnTo>
                  <a:lnTo>
                    <a:pt x="117" y="224"/>
                  </a:lnTo>
                  <a:lnTo>
                    <a:pt x="108" y="221"/>
                  </a:lnTo>
                  <a:lnTo>
                    <a:pt x="100" y="218"/>
                  </a:lnTo>
                  <a:lnTo>
                    <a:pt x="92" y="214"/>
                  </a:lnTo>
                  <a:lnTo>
                    <a:pt x="85" y="210"/>
                  </a:lnTo>
                  <a:lnTo>
                    <a:pt x="78" y="204"/>
                  </a:lnTo>
                  <a:lnTo>
                    <a:pt x="72" y="199"/>
                  </a:lnTo>
                  <a:lnTo>
                    <a:pt x="65" y="193"/>
                  </a:lnTo>
                  <a:lnTo>
                    <a:pt x="60" y="185"/>
                  </a:lnTo>
                  <a:lnTo>
                    <a:pt x="56" y="178"/>
                  </a:lnTo>
                  <a:lnTo>
                    <a:pt x="53" y="170"/>
                  </a:lnTo>
                  <a:lnTo>
                    <a:pt x="49" y="162"/>
                  </a:lnTo>
                  <a:lnTo>
                    <a:pt x="47" y="153"/>
                  </a:lnTo>
                  <a:lnTo>
                    <a:pt x="45" y="144"/>
                  </a:lnTo>
                  <a:lnTo>
                    <a:pt x="45" y="135"/>
                  </a:lnTo>
                  <a:lnTo>
                    <a:pt x="45" y="132"/>
                  </a:lnTo>
                  <a:lnTo>
                    <a:pt x="46" y="129"/>
                  </a:lnTo>
                  <a:lnTo>
                    <a:pt x="47" y="126"/>
                  </a:lnTo>
                  <a:lnTo>
                    <a:pt x="49" y="124"/>
                  </a:lnTo>
                  <a:lnTo>
                    <a:pt x="52" y="123"/>
                  </a:lnTo>
                  <a:lnTo>
                    <a:pt x="55" y="121"/>
                  </a:lnTo>
                  <a:lnTo>
                    <a:pt x="57" y="120"/>
                  </a:lnTo>
                  <a:lnTo>
                    <a:pt x="60" y="120"/>
                  </a:lnTo>
                  <a:lnTo>
                    <a:pt x="63" y="120"/>
                  </a:lnTo>
                  <a:lnTo>
                    <a:pt x="67" y="121"/>
                  </a:lnTo>
                  <a:lnTo>
                    <a:pt x="69" y="123"/>
                  </a:lnTo>
                  <a:lnTo>
                    <a:pt x="71" y="124"/>
                  </a:lnTo>
                  <a:lnTo>
                    <a:pt x="73" y="126"/>
                  </a:lnTo>
                  <a:lnTo>
                    <a:pt x="74" y="129"/>
                  </a:lnTo>
                  <a:lnTo>
                    <a:pt x="75" y="132"/>
                  </a:lnTo>
                  <a:lnTo>
                    <a:pt x="75" y="135"/>
                  </a:lnTo>
                  <a:lnTo>
                    <a:pt x="75" y="141"/>
                  </a:lnTo>
                  <a:lnTo>
                    <a:pt x="76" y="147"/>
                  </a:lnTo>
                  <a:lnTo>
                    <a:pt x="78" y="153"/>
                  </a:lnTo>
                  <a:lnTo>
                    <a:pt x="79" y="158"/>
                  </a:lnTo>
                  <a:lnTo>
                    <a:pt x="83" y="164"/>
                  </a:lnTo>
                  <a:lnTo>
                    <a:pt x="86" y="168"/>
                  </a:lnTo>
                  <a:lnTo>
                    <a:pt x="89" y="173"/>
                  </a:lnTo>
                  <a:lnTo>
                    <a:pt x="93" y="178"/>
                  </a:lnTo>
                  <a:lnTo>
                    <a:pt x="97" y="181"/>
                  </a:lnTo>
                  <a:lnTo>
                    <a:pt x="102" y="185"/>
                  </a:lnTo>
                  <a:lnTo>
                    <a:pt x="106" y="187"/>
                  </a:lnTo>
                  <a:lnTo>
                    <a:pt x="112" y="191"/>
                  </a:lnTo>
                  <a:lnTo>
                    <a:pt x="117" y="193"/>
                  </a:lnTo>
                  <a:lnTo>
                    <a:pt x="123" y="194"/>
                  </a:lnTo>
                  <a:lnTo>
                    <a:pt x="129" y="195"/>
                  </a:lnTo>
                  <a:lnTo>
                    <a:pt x="135" y="195"/>
                  </a:lnTo>
                  <a:lnTo>
                    <a:pt x="142" y="195"/>
                  </a:lnTo>
                  <a:lnTo>
                    <a:pt x="147" y="194"/>
                  </a:lnTo>
                  <a:lnTo>
                    <a:pt x="153" y="193"/>
                  </a:lnTo>
                  <a:lnTo>
                    <a:pt x="159" y="191"/>
                  </a:lnTo>
                  <a:lnTo>
                    <a:pt x="164" y="187"/>
                  </a:lnTo>
                  <a:lnTo>
                    <a:pt x="168" y="185"/>
                  </a:lnTo>
                  <a:lnTo>
                    <a:pt x="174" y="181"/>
                  </a:lnTo>
                  <a:lnTo>
                    <a:pt x="178" y="178"/>
                  </a:lnTo>
                  <a:lnTo>
                    <a:pt x="181" y="173"/>
                  </a:lnTo>
                  <a:lnTo>
                    <a:pt x="186" y="169"/>
                  </a:lnTo>
                  <a:lnTo>
                    <a:pt x="188" y="164"/>
                  </a:lnTo>
                  <a:lnTo>
                    <a:pt x="191" y="158"/>
                  </a:lnTo>
                  <a:lnTo>
                    <a:pt x="193" y="153"/>
                  </a:lnTo>
                  <a:lnTo>
                    <a:pt x="194" y="147"/>
                  </a:lnTo>
                  <a:lnTo>
                    <a:pt x="195" y="141"/>
                  </a:lnTo>
                  <a:lnTo>
                    <a:pt x="195" y="135"/>
                  </a:lnTo>
                  <a:lnTo>
                    <a:pt x="195" y="128"/>
                  </a:lnTo>
                  <a:lnTo>
                    <a:pt x="194" y="123"/>
                  </a:lnTo>
                  <a:lnTo>
                    <a:pt x="193" y="118"/>
                  </a:lnTo>
                  <a:lnTo>
                    <a:pt x="191" y="111"/>
                  </a:lnTo>
                  <a:lnTo>
                    <a:pt x="188" y="106"/>
                  </a:lnTo>
                  <a:lnTo>
                    <a:pt x="186" y="102"/>
                  </a:lnTo>
                  <a:lnTo>
                    <a:pt x="181" y="97"/>
                  </a:lnTo>
                  <a:lnTo>
                    <a:pt x="178" y="93"/>
                  </a:lnTo>
                  <a:lnTo>
                    <a:pt x="174" y="89"/>
                  </a:lnTo>
                  <a:lnTo>
                    <a:pt x="168" y="85"/>
                  </a:lnTo>
                  <a:lnTo>
                    <a:pt x="164" y="82"/>
                  </a:lnTo>
                  <a:lnTo>
                    <a:pt x="159" y="80"/>
                  </a:lnTo>
                  <a:lnTo>
                    <a:pt x="153" y="78"/>
                  </a:lnTo>
                  <a:lnTo>
                    <a:pt x="147" y="76"/>
                  </a:lnTo>
                  <a:lnTo>
                    <a:pt x="142" y="75"/>
                  </a:lnTo>
                  <a:lnTo>
                    <a:pt x="135" y="75"/>
                  </a:lnTo>
                  <a:lnTo>
                    <a:pt x="132" y="75"/>
                  </a:lnTo>
                  <a:lnTo>
                    <a:pt x="130" y="74"/>
                  </a:lnTo>
                  <a:lnTo>
                    <a:pt x="127" y="73"/>
                  </a:lnTo>
                  <a:lnTo>
                    <a:pt x="124" y="70"/>
                  </a:lnTo>
                  <a:lnTo>
                    <a:pt x="123" y="68"/>
                  </a:lnTo>
                  <a:lnTo>
                    <a:pt x="121" y="66"/>
                  </a:lnTo>
                  <a:lnTo>
                    <a:pt x="120" y="63"/>
                  </a:lnTo>
                  <a:lnTo>
                    <a:pt x="120" y="60"/>
                  </a:lnTo>
                  <a:lnTo>
                    <a:pt x="120" y="57"/>
                  </a:lnTo>
                  <a:lnTo>
                    <a:pt x="121" y="54"/>
                  </a:lnTo>
                  <a:lnTo>
                    <a:pt x="123" y="51"/>
                  </a:lnTo>
                  <a:lnTo>
                    <a:pt x="124" y="49"/>
                  </a:lnTo>
                  <a:lnTo>
                    <a:pt x="127" y="48"/>
                  </a:lnTo>
                  <a:lnTo>
                    <a:pt x="130" y="46"/>
                  </a:lnTo>
                  <a:lnTo>
                    <a:pt x="132" y="45"/>
                  </a:lnTo>
                  <a:lnTo>
                    <a:pt x="135" y="45"/>
                  </a:lnTo>
                  <a:lnTo>
                    <a:pt x="145" y="46"/>
                  </a:lnTo>
                  <a:lnTo>
                    <a:pt x="153" y="47"/>
                  </a:lnTo>
                  <a:lnTo>
                    <a:pt x="162" y="49"/>
                  </a:lnTo>
                  <a:lnTo>
                    <a:pt x="171" y="52"/>
                  </a:lnTo>
                  <a:lnTo>
                    <a:pt x="178" y="55"/>
                  </a:lnTo>
                  <a:lnTo>
                    <a:pt x="186" y="60"/>
                  </a:lnTo>
                  <a:lnTo>
                    <a:pt x="193" y="65"/>
                  </a:lnTo>
                  <a:lnTo>
                    <a:pt x="200" y="72"/>
                  </a:lnTo>
                  <a:lnTo>
                    <a:pt x="205" y="78"/>
                  </a:lnTo>
                  <a:lnTo>
                    <a:pt x="210" y="84"/>
                  </a:lnTo>
                  <a:lnTo>
                    <a:pt x="215" y="92"/>
                  </a:lnTo>
                  <a:lnTo>
                    <a:pt x="219" y="99"/>
                  </a:lnTo>
                  <a:lnTo>
                    <a:pt x="221" y="108"/>
                  </a:lnTo>
                  <a:lnTo>
                    <a:pt x="223" y="117"/>
                  </a:lnTo>
                  <a:lnTo>
                    <a:pt x="225" y="126"/>
                  </a:lnTo>
                  <a:lnTo>
                    <a:pt x="225" y="135"/>
                  </a:lnTo>
                  <a:lnTo>
                    <a:pt x="225" y="144"/>
                  </a:lnTo>
                  <a:lnTo>
                    <a:pt x="223" y="153"/>
                  </a:lnTo>
                  <a:lnTo>
                    <a:pt x="221" y="162"/>
                  </a:lnTo>
                  <a:lnTo>
                    <a:pt x="219" y="170"/>
                  </a:lnTo>
                  <a:lnTo>
                    <a:pt x="215" y="178"/>
                  </a:lnTo>
                  <a:lnTo>
                    <a:pt x="210" y="185"/>
                  </a:lnTo>
                  <a:lnTo>
                    <a:pt x="205" y="193"/>
                  </a:lnTo>
                  <a:lnTo>
                    <a:pt x="200" y="199"/>
                  </a:lnTo>
                  <a:lnTo>
                    <a:pt x="193" y="204"/>
                  </a:lnTo>
                  <a:lnTo>
                    <a:pt x="186" y="210"/>
                  </a:lnTo>
                  <a:lnTo>
                    <a:pt x="178" y="214"/>
                  </a:lnTo>
                  <a:lnTo>
                    <a:pt x="171" y="218"/>
                  </a:lnTo>
                  <a:lnTo>
                    <a:pt x="162" y="221"/>
                  </a:lnTo>
                  <a:lnTo>
                    <a:pt x="153" y="224"/>
                  </a:lnTo>
                  <a:lnTo>
                    <a:pt x="145" y="225"/>
                  </a:lnTo>
                  <a:lnTo>
                    <a:pt x="135" y="225"/>
                  </a:lnTo>
                  <a:close/>
                  <a:moveTo>
                    <a:pt x="135" y="0"/>
                  </a:moveTo>
                  <a:lnTo>
                    <a:pt x="121" y="1"/>
                  </a:lnTo>
                  <a:lnTo>
                    <a:pt x="108" y="3"/>
                  </a:lnTo>
                  <a:lnTo>
                    <a:pt x="95" y="6"/>
                  </a:lnTo>
                  <a:lnTo>
                    <a:pt x="83" y="10"/>
                  </a:lnTo>
                  <a:lnTo>
                    <a:pt x="71" y="16"/>
                  </a:lnTo>
                  <a:lnTo>
                    <a:pt x="60" y="23"/>
                  </a:lnTo>
                  <a:lnTo>
                    <a:pt x="49" y="31"/>
                  </a:lnTo>
                  <a:lnTo>
                    <a:pt x="40" y="39"/>
                  </a:lnTo>
                  <a:lnTo>
                    <a:pt x="31" y="49"/>
                  </a:lnTo>
                  <a:lnTo>
                    <a:pt x="24" y="60"/>
                  </a:lnTo>
                  <a:lnTo>
                    <a:pt x="16" y="70"/>
                  </a:lnTo>
                  <a:lnTo>
                    <a:pt x="11" y="82"/>
                  </a:lnTo>
                  <a:lnTo>
                    <a:pt x="6" y="95"/>
                  </a:lnTo>
                  <a:lnTo>
                    <a:pt x="3" y="108"/>
                  </a:lnTo>
                  <a:lnTo>
                    <a:pt x="1" y="121"/>
                  </a:lnTo>
                  <a:lnTo>
                    <a:pt x="0" y="135"/>
                  </a:lnTo>
                  <a:lnTo>
                    <a:pt x="1" y="149"/>
                  </a:lnTo>
                  <a:lnTo>
                    <a:pt x="3" y="163"/>
                  </a:lnTo>
                  <a:lnTo>
                    <a:pt x="6" y="176"/>
                  </a:lnTo>
                  <a:lnTo>
                    <a:pt x="11" y="187"/>
                  </a:lnTo>
                  <a:lnTo>
                    <a:pt x="16" y="199"/>
                  </a:lnTo>
                  <a:lnTo>
                    <a:pt x="24" y="211"/>
                  </a:lnTo>
                  <a:lnTo>
                    <a:pt x="31" y="221"/>
                  </a:lnTo>
                  <a:lnTo>
                    <a:pt x="40" y="230"/>
                  </a:lnTo>
                  <a:lnTo>
                    <a:pt x="49" y="239"/>
                  </a:lnTo>
                  <a:lnTo>
                    <a:pt x="60" y="247"/>
                  </a:lnTo>
                  <a:lnTo>
                    <a:pt x="71" y="254"/>
                  </a:lnTo>
                  <a:lnTo>
                    <a:pt x="83" y="259"/>
                  </a:lnTo>
                  <a:lnTo>
                    <a:pt x="95" y="265"/>
                  </a:lnTo>
                  <a:lnTo>
                    <a:pt x="108" y="268"/>
                  </a:lnTo>
                  <a:lnTo>
                    <a:pt x="121" y="270"/>
                  </a:lnTo>
                  <a:lnTo>
                    <a:pt x="135" y="270"/>
                  </a:lnTo>
                  <a:lnTo>
                    <a:pt x="149" y="270"/>
                  </a:lnTo>
                  <a:lnTo>
                    <a:pt x="163" y="268"/>
                  </a:lnTo>
                  <a:lnTo>
                    <a:pt x="176" y="265"/>
                  </a:lnTo>
                  <a:lnTo>
                    <a:pt x="188" y="259"/>
                  </a:lnTo>
                  <a:lnTo>
                    <a:pt x="200" y="254"/>
                  </a:lnTo>
                  <a:lnTo>
                    <a:pt x="211" y="247"/>
                  </a:lnTo>
                  <a:lnTo>
                    <a:pt x="221" y="239"/>
                  </a:lnTo>
                  <a:lnTo>
                    <a:pt x="231" y="230"/>
                  </a:lnTo>
                  <a:lnTo>
                    <a:pt x="239" y="221"/>
                  </a:lnTo>
                  <a:lnTo>
                    <a:pt x="248" y="211"/>
                  </a:lnTo>
                  <a:lnTo>
                    <a:pt x="254" y="199"/>
                  </a:lnTo>
                  <a:lnTo>
                    <a:pt x="260" y="187"/>
                  </a:lnTo>
                  <a:lnTo>
                    <a:pt x="265" y="176"/>
                  </a:lnTo>
                  <a:lnTo>
                    <a:pt x="268" y="163"/>
                  </a:lnTo>
                  <a:lnTo>
                    <a:pt x="270" y="149"/>
                  </a:lnTo>
                  <a:lnTo>
                    <a:pt x="270" y="135"/>
                  </a:lnTo>
                  <a:lnTo>
                    <a:pt x="270" y="121"/>
                  </a:lnTo>
                  <a:lnTo>
                    <a:pt x="268" y="108"/>
                  </a:lnTo>
                  <a:lnTo>
                    <a:pt x="265" y="95"/>
                  </a:lnTo>
                  <a:lnTo>
                    <a:pt x="260" y="82"/>
                  </a:lnTo>
                  <a:lnTo>
                    <a:pt x="254" y="70"/>
                  </a:lnTo>
                  <a:lnTo>
                    <a:pt x="248" y="60"/>
                  </a:lnTo>
                  <a:lnTo>
                    <a:pt x="239" y="49"/>
                  </a:lnTo>
                  <a:lnTo>
                    <a:pt x="231" y="39"/>
                  </a:lnTo>
                  <a:lnTo>
                    <a:pt x="221" y="31"/>
                  </a:lnTo>
                  <a:lnTo>
                    <a:pt x="211" y="23"/>
                  </a:lnTo>
                  <a:lnTo>
                    <a:pt x="200" y="16"/>
                  </a:lnTo>
                  <a:lnTo>
                    <a:pt x="188" y="10"/>
                  </a:lnTo>
                  <a:lnTo>
                    <a:pt x="176" y="6"/>
                  </a:lnTo>
                  <a:lnTo>
                    <a:pt x="163" y="3"/>
                  </a:lnTo>
                  <a:lnTo>
                    <a:pt x="149" y="1"/>
                  </a:lnTo>
                  <a:lnTo>
                    <a:pt x="135" y="0"/>
                  </a:lnTo>
                  <a:lnTo>
                    <a:pt x="135" y="0"/>
                  </a:lnTo>
                  <a:close/>
                </a:path>
              </a:pathLst>
            </a:custGeom>
            <a:grp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47" name="Google Shape;512;p42"/>
            <p:cNvSpPr/>
            <p:nvPr/>
          </p:nvSpPr>
          <p:spPr>
            <a:xfrm>
              <a:off x="8161338" y="2565400"/>
              <a:ext cx="285750" cy="166688"/>
            </a:xfrm>
            <a:custGeom>
              <a:avLst/>
              <a:gdLst/>
              <a:ahLst/>
              <a:cxnLst/>
              <a:rect l="l" t="t" r="r" b="b"/>
              <a:pathLst>
                <a:path w="901" h="525" extrusionOk="0">
                  <a:moveTo>
                    <a:pt x="450" y="420"/>
                  </a:moveTo>
                  <a:lnTo>
                    <a:pt x="433" y="419"/>
                  </a:lnTo>
                  <a:lnTo>
                    <a:pt x="417" y="417"/>
                  </a:lnTo>
                  <a:lnTo>
                    <a:pt x="401" y="412"/>
                  </a:lnTo>
                  <a:lnTo>
                    <a:pt x="386" y="407"/>
                  </a:lnTo>
                  <a:lnTo>
                    <a:pt x="372" y="401"/>
                  </a:lnTo>
                  <a:lnTo>
                    <a:pt x="358" y="392"/>
                  </a:lnTo>
                  <a:lnTo>
                    <a:pt x="345" y="382"/>
                  </a:lnTo>
                  <a:lnTo>
                    <a:pt x="333" y="372"/>
                  </a:lnTo>
                  <a:lnTo>
                    <a:pt x="323" y="360"/>
                  </a:lnTo>
                  <a:lnTo>
                    <a:pt x="313" y="347"/>
                  </a:lnTo>
                  <a:lnTo>
                    <a:pt x="305" y="334"/>
                  </a:lnTo>
                  <a:lnTo>
                    <a:pt x="298" y="319"/>
                  </a:lnTo>
                  <a:lnTo>
                    <a:pt x="292" y="304"/>
                  </a:lnTo>
                  <a:lnTo>
                    <a:pt x="288" y="288"/>
                  </a:lnTo>
                  <a:lnTo>
                    <a:pt x="286" y="272"/>
                  </a:lnTo>
                  <a:lnTo>
                    <a:pt x="285" y="255"/>
                  </a:lnTo>
                  <a:lnTo>
                    <a:pt x="286" y="238"/>
                  </a:lnTo>
                  <a:lnTo>
                    <a:pt x="288" y="222"/>
                  </a:lnTo>
                  <a:lnTo>
                    <a:pt x="292" y="205"/>
                  </a:lnTo>
                  <a:lnTo>
                    <a:pt x="298" y="190"/>
                  </a:lnTo>
                  <a:lnTo>
                    <a:pt x="305" y="177"/>
                  </a:lnTo>
                  <a:lnTo>
                    <a:pt x="313" y="163"/>
                  </a:lnTo>
                  <a:lnTo>
                    <a:pt x="323" y="150"/>
                  </a:lnTo>
                  <a:lnTo>
                    <a:pt x="333" y="138"/>
                  </a:lnTo>
                  <a:lnTo>
                    <a:pt x="345" y="127"/>
                  </a:lnTo>
                  <a:lnTo>
                    <a:pt x="358" y="118"/>
                  </a:lnTo>
                  <a:lnTo>
                    <a:pt x="372" y="110"/>
                  </a:lnTo>
                  <a:lnTo>
                    <a:pt x="386" y="103"/>
                  </a:lnTo>
                  <a:lnTo>
                    <a:pt x="401" y="97"/>
                  </a:lnTo>
                  <a:lnTo>
                    <a:pt x="417" y="93"/>
                  </a:lnTo>
                  <a:lnTo>
                    <a:pt x="433" y="91"/>
                  </a:lnTo>
                  <a:lnTo>
                    <a:pt x="450" y="90"/>
                  </a:lnTo>
                  <a:lnTo>
                    <a:pt x="467" y="91"/>
                  </a:lnTo>
                  <a:lnTo>
                    <a:pt x="483" y="93"/>
                  </a:lnTo>
                  <a:lnTo>
                    <a:pt x="499" y="97"/>
                  </a:lnTo>
                  <a:lnTo>
                    <a:pt x="515" y="103"/>
                  </a:lnTo>
                  <a:lnTo>
                    <a:pt x="530" y="110"/>
                  </a:lnTo>
                  <a:lnTo>
                    <a:pt x="542" y="118"/>
                  </a:lnTo>
                  <a:lnTo>
                    <a:pt x="555" y="127"/>
                  </a:lnTo>
                  <a:lnTo>
                    <a:pt x="567" y="138"/>
                  </a:lnTo>
                  <a:lnTo>
                    <a:pt x="578" y="150"/>
                  </a:lnTo>
                  <a:lnTo>
                    <a:pt x="587" y="163"/>
                  </a:lnTo>
                  <a:lnTo>
                    <a:pt x="596" y="177"/>
                  </a:lnTo>
                  <a:lnTo>
                    <a:pt x="602" y="190"/>
                  </a:lnTo>
                  <a:lnTo>
                    <a:pt x="608" y="205"/>
                  </a:lnTo>
                  <a:lnTo>
                    <a:pt x="612" y="222"/>
                  </a:lnTo>
                  <a:lnTo>
                    <a:pt x="614" y="238"/>
                  </a:lnTo>
                  <a:lnTo>
                    <a:pt x="615" y="255"/>
                  </a:lnTo>
                  <a:lnTo>
                    <a:pt x="614" y="272"/>
                  </a:lnTo>
                  <a:lnTo>
                    <a:pt x="612" y="288"/>
                  </a:lnTo>
                  <a:lnTo>
                    <a:pt x="608" y="304"/>
                  </a:lnTo>
                  <a:lnTo>
                    <a:pt x="602" y="319"/>
                  </a:lnTo>
                  <a:lnTo>
                    <a:pt x="596" y="334"/>
                  </a:lnTo>
                  <a:lnTo>
                    <a:pt x="587" y="347"/>
                  </a:lnTo>
                  <a:lnTo>
                    <a:pt x="578" y="360"/>
                  </a:lnTo>
                  <a:lnTo>
                    <a:pt x="567" y="372"/>
                  </a:lnTo>
                  <a:lnTo>
                    <a:pt x="555" y="382"/>
                  </a:lnTo>
                  <a:lnTo>
                    <a:pt x="542" y="392"/>
                  </a:lnTo>
                  <a:lnTo>
                    <a:pt x="530" y="401"/>
                  </a:lnTo>
                  <a:lnTo>
                    <a:pt x="515" y="407"/>
                  </a:lnTo>
                  <a:lnTo>
                    <a:pt x="499" y="412"/>
                  </a:lnTo>
                  <a:lnTo>
                    <a:pt x="483" y="417"/>
                  </a:lnTo>
                  <a:lnTo>
                    <a:pt x="467" y="420"/>
                  </a:lnTo>
                  <a:lnTo>
                    <a:pt x="450" y="420"/>
                  </a:lnTo>
                  <a:lnTo>
                    <a:pt x="450" y="420"/>
                  </a:lnTo>
                  <a:close/>
                  <a:moveTo>
                    <a:pt x="897" y="245"/>
                  </a:moveTo>
                  <a:lnTo>
                    <a:pt x="888" y="233"/>
                  </a:lnTo>
                  <a:lnTo>
                    <a:pt x="862" y="205"/>
                  </a:lnTo>
                  <a:lnTo>
                    <a:pt x="843" y="187"/>
                  </a:lnTo>
                  <a:lnTo>
                    <a:pt x="821" y="167"/>
                  </a:lnTo>
                  <a:lnTo>
                    <a:pt x="796" y="145"/>
                  </a:lnTo>
                  <a:lnTo>
                    <a:pt x="768" y="123"/>
                  </a:lnTo>
                  <a:lnTo>
                    <a:pt x="738" y="101"/>
                  </a:lnTo>
                  <a:lnTo>
                    <a:pt x="705" y="80"/>
                  </a:lnTo>
                  <a:lnTo>
                    <a:pt x="687" y="69"/>
                  </a:lnTo>
                  <a:lnTo>
                    <a:pt x="669" y="60"/>
                  </a:lnTo>
                  <a:lnTo>
                    <a:pt x="650" y="49"/>
                  </a:lnTo>
                  <a:lnTo>
                    <a:pt x="629" y="40"/>
                  </a:lnTo>
                  <a:lnTo>
                    <a:pt x="609" y="32"/>
                  </a:lnTo>
                  <a:lnTo>
                    <a:pt x="587" y="24"/>
                  </a:lnTo>
                  <a:lnTo>
                    <a:pt x="566" y="17"/>
                  </a:lnTo>
                  <a:lnTo>
                    <a:pt x="543" y="11"/>
                  </a:lnTo>
                  <a:lnTo>
                    <a:pt x="521" y="6"/>
                  </a:lnTo>
                  <a:lnTo>
                    <a:pt x="497" y="3"/>
                  </a:lnTo>
                  <a:lnTo>
                    <a:pt x="474" y="1"/>
                  </a:lnTo>
                  <a:lnTo>
                    <a:pt x="450" y="0"/>
                  </a:lnTo>
                  <a:lnTo>
                    <a:pt x="427" y="1"/>
                  </a:lnTo>
                  <a:lnTo>
                    <a:pt x="403" y="3"/>
                  </a:lnTo>
                  <a:lnTo>
                    <a:pt x="379" y="6"/>
                  </a:lnTo>
                  <a:lnTo>
                    <a:pt x="357" y="11"/>
                  </a:lnTo>
                  <a:lnTo>
                    <a:pt x="334" y="17"/>
                  </a:lnTo>
                  <a:lnTo>
                    <a:pt x="313" y="24"/>
                  </a:lnTo>
                  <a:lnTo>
                    <a:pt x="291" y="32"/>
                  </a:lnTo>
                  <a:lnTo>
                    <a:pt x="271" y="40"/>
                  </a:lnTo>
                  <a:lnTo>
                    <a:pt x="252" y="49"/>
                  </a:lnTo>
                  <a:lnTo>
                    <a:pt x="232" y="60"/>
                  </a:lnTo>
                  <a:lnTo>
                    <a:pt x="213" y="69"/>
                  </a:lnTo>
                  <a:lnTo>
                    <a:pt x="196" y="80"/>
                  </a:lnTo>
                  <a:lnTo>
                    <a:pt x="163" y="101"/>
                  </a:lnTo>
                  <a:lnTo>
                    <a:pt x="133" y="123"/>
                  </a:lnTo>
                  <a:lnTo>
                    <a:pt x="105" y="145"/>
                  </a:lnTo>
                  <a:lnTo>
                    <a:pt x="79" y="167"/>
                  </a:lnTo>
                  <a:lnTo>
                    <a:pt x="58" y="187"/>
                  </a:lnTo>
                  <a:lnTo>
                    <a:pt x="39" y="205"/>
                  </a:lnTo>
                  <a:lnTo>
                    <a:pt x="13" y="233"/>
                  </a:lnTo>
                  <a:lnTo>
                    <a:pt x="3" y="245"/>
                  </a:lnTo>
                  <a:lnTo>
                    <a:pt x="1" y="249"/>
                  </a:lnTo>
                  <a:lnTo>
                    <a:pt x="0" y="255"/>
                  </a:lnTo>
                  <a:lnTo>
                    <a:pt x="0" y="260"/>
                  </a:lnTo>
                  <a:lnTo>
                    <a:pt x="3" y="264"/>
                  </a:lnTo>
                  <a:lnTo>
                    <a:pt x="14" y="278"/>
                  </a:lnTo>
                  <a:lnTo>
                    <a:pt x="42" y="309"/>
                  </a:lnTo>
                  <a:lnTo>
                    <a:pt x="61" y="330"/>
                  </a:lnTo>
                  <a:lnTo>
                    <a:pt x="83" y="351"/>
                  </a:lnTo>
                  <a:lnTo>
                    <a:pt x="109" y="375"/>
                  </a:lnTo>
                  <a:lnTo>
                    <a:pt x="137" y="398"/>
                  </a:lnTo>
                  <a:lnTo>
                    <a:pt x="153" y="410"/>
                  </a:lnTo>
                  <a:lnTo>
                    <a:pt x="169" y="422"/>
                  </a:lnTo>
                  <a:lnTo>
                    <a:pt x="185" y="434"/>
                  </a:lnTo>
                  <a:lnTo>
                    <a:pt x="203" y="446"/>
                  </a:lnTo>
                  <a:lnTo>
                    <a:pt x="221" y="456"/>
                  </a:lnTo>
                  <a:lnTo>
                    <a:pt x="239" y="467"/>
                  </a:lnTo>
                  <a:lnTo>
                    <a:pt x="258" y="477"/>
                  </a:lnTo>
                  <a:lnTo>
                    <a:pt x="277" y="486"/>
                  </a:lnTo>
                  <a:lnTo>
                    <a:pt x="298" y="495"/>
                  </a:lnTo>
                  <a:lnTo>
                    <a:pt x="318" y="502"/>
                  </a:lnTo>
                  <a:lnTo>
                    <a:pt x="340" y="509"/>
                  </a:lnTo>
                  <a:lnTo>
                    <a:pt x="361" y="514"/>
                  </a:lnTo>
                  <a:lnTo>
                    <a:pt x="383" y="520"/>
                  </a:lnTo>
                  <a:lnTo>
                    <a:pt x="405" y="523"/>
                  </a:lnTo>
                  <a:lnTo>
                    <a:pt x="428" y="525"/>
                  </a:lnTo>
                  <a:lnTo>
                    <a:pt x="450" y="525"/>
                  </a:lnTo>
                  <a:lnTo>
                    <a:pt x="473" y="525"/>
                  </a:lnTo>
                  <a:lnTo>
                    <a:pt x="495" y="523"/>
                  </a:lnTo>
                  <a:lnTo>
                    <a:pt x="518" y="520"/>
                  </a:lnTo>
                  <a:lnTo>
                    <a:pt x="539" y="514"/>
                  </a:lnTo>
                  <a:lnTo>
                    <a:pt x="561" y="509"/>
                  </a:lnTo>
                  <a:lnTo>
                    <a:pt x="582" y="502"/>
                  </a:lnTo>
                  <a:lnTo>
                    <a:pt x="602" y="495"/>
                  </a:lnTo>
                  <a:lnTo>
                    <a:pt x="623" y="486"/>
                  </a:lnTo>
                  <a:lnTo>
                    <a:pt x="642" y="477"/>
                  </a:lnTo>
                  <a:lnTo>
                    <a:pt x="661" y="467"/>
                  </a:lnTo>
                  <a:lnTo>
                    <a:pt x="680" y="456"/>
                  </a:lnTo>
                  <a:lnTo>
                    <a:pt x="698" y="446"/>
                  </a:lnTo>
                  <a:lnTo>
                    <a:pt x="715" y="434"/>
                  </a:lnTo>
                  <a:lnTo>
                    <a:pt x="731" y="422"/>
                  </a:lnTo>
                  <a:lnTo>
                    <a:pt x="747" y="410"/>
                  </a:lnTo>
                  <a:lnTo>
                    <a:pt x="763" y="398"/>
                  </a:lnTo>
                  <a:lnTo>
                    <a:pt x="791" y="375"/>
                  </a:lnTo>
                  <a:lnTo>
                    <a:pt x="817" y="351"/>
                  </a:lnTo>
                  <a:lnTo>
                    <a:pt x="839" y="330"/>
                  </a:lnTo>
                  <a:lnTo>
                    <a:pt x="859" y="309"/>
                  </a:lnTo>
                  <a:lnTo>
                    <a:pt x="887" y="278"/>
                  </a:lnTo>
                  <a:lnTo>
                    <a:pt x="898" y="264"/>
                  </a:lnTo>
                  <a:lnTo>
                    <a:pt x="901" y="260"/>
                  </a:lnTo>
                  <a:lnTo>
                    <a:pt x="901" y="255"/>
                  </a:lnTo>
                  <a:lnTo>
                    <a:pt x="901" y="249"/>
                  </a:lnTo>
                  <a:lnTo>
                    <a:pt x="897" y="245"/>
                  </a:lnTo>
                  <a:lnTo>
                    <a:pt x="897" y="245"/>
                  </a:lnTo>
                  <a:close/>
                </a:path>
              </a:pathLst>
            </a:custGeom>
            <a:grp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grpSp>
      <p:sp>
        <p:nvSpPr>
          <p:cNvPr id="2" name="Rectangle 1"/>
          <p:cNvSpPr/>
          <p:nvPr/>
        </p:nvSpPr>
        <p:spPr>
          <a:xfrm>
            <a:off x="3909613" y="2210407"/>
            <a:ext cx="1874068" cy="246221"/>
          </a:xfrm>
          <a:prstGeom prst="rect">
            <a:avLst/>
          </a:prstGeom>
        </p:spPr>
        <p:txBody>
          <a:bodyPr wrap="square">
            <a:spAutoFit/>
          </a:bodyPr>
          <a:lstStyle/>
          <a:p>
            <a:r>
              <a:rPr lang="en-US" sz="1000" dirty="0"/>
              <a:t>15,494,295 rows</a:t>
            </a:r>
          </a:p>
        </p:txBody>
      </p:sp>
      <p:sp>
        <p:nvSpPr>
          <p:cNvPr id="3" name="Rectangle 2"/>
          <p:cNvSpPr/>
          <p:nvPr/>
        </p:nvSpPr>
        <p:spPr>
          <a:xfrm>
            <a:off x="1948834" y="100552"/>
            <a:ext cx="5392310" cy="523220"/>
          </a:xfrm>
          <a:prstGeom prst="rect">
            <a:avLst/>
          </a:prstGeom>
        </p:spPr>
        <p:txBody>
          <a:bodyPr wrap="none">
            <a:spAutoFit/>
          </a:bodyPr>
          <a:lstStyle/>
          <a:p>
            <a:r>
              <a:rPr lang="en-US" sz="2800" dirty="0" smtClean="0"/>
              <a:t>.csv </a:t>
            </a:r>
            <a:r>
              <a:rPr lang="en-US" sz="2800" dirty="0"/>
              <a:t>used in this project – Raw Data </a:t>
            </a:r>
          </a:p>
        </p:txBody>
      </p:sp>
      <p:sp>
        <p:nvSpPr>
          <p:cNvPr id="13" name="Rectangle 12"/>
          <p:cNvSpPr/>
          <p:nvPr/>
        </p:nvSpPr>
        <p:spPr>
          <a:xfrm>
            <a:off x="5150687" y="3835123"/>
            <a:ext cx="1122423" cy="246221"/>
          </a:xfrm>
          <a:prstGeom prst="rect">
            <a:avLst/>
          </a:prstGeom>
        </p:spPr>
        <p:txBody>
          <a:bodyPr wrap="none">
            <a:spAutoFit/>
          </a:bodyPr>
          <a:lstStyle/>
          <a:p>
            <a:r>
              <a:rPr lang="en-US" sz="1000" dirty="0" smtClean="0"/>
              <a:t>224,145,534 </a:t>
            </a:r>
            <a:r>
              <a:rPr lang="en-US" sz="1000" dirty="0"/>
              <a:t>rows</a:t>
            </a:r>
          </a:p>
        </p:txBody>
      </p:sp>
      <p:sp>
        <p:nvSpPr>
          <p:cNvPr id="17" name="Rectangle 16"/>
          <p:cNvSpPr/>
          <p:nvPr/>
        </p:nvSpPr>
        <p:spPr>
          <a:xfrm>
            <a:off x="6511962" y="2648912"/>
            <a:ext cx="1056700" cy="246221"/>
          </a:xfrm>
          <a:prstGeom prst="rect">
            <a:avLst/>
          </a:prstGeom>
        </p:spPr>
        <p:txBody>
          <a:bodyPr wrap="none">
            <a:spAutoFit/>
          </a:bodyPr>
          <a:lstStyle/>
          <a:p>
            <a:r>
              <a:rPr lang="en-US" sz="1000" dirty="0" smtClean="0"/>
              <a:t>27,446,246 </a:t>
            </a:r>
            <a:r>
              <a:rPr lang="en-US" sz="1000" dirty="0"/>
              <a:t>rows</a:t>
            </a:r>
          </a:p>
        </p:txBody>
      </p:sp>
      <p:sp>
        <p:nvSpPr>
          <p:cNvPr id="19" name="Rectangle 18"/>
          <p:cNvSpPr/>
          <p:nvPr/>
        </p:nvSpPr>
        <p:spPr>
          <a:xfrm>
            <a:off x="5218303" y="1430646"/>
            <a:ext cx="1056700" cy="246221"/>
          </a:xfrm>
          <a:prstGeom prst="rect">
            <a:avLst/>
          </a:prstGeom>
        </p:spPr>
        <p:txBody>
          <a:bodyPr wrap="none">
            <a:spAutoFit/>
          </a:bodyPr>
          <a:lstStyle/>
          <a:p>
            <a:r>
              <a:rPr lang="en-US" sz="1000" dirty="0" smtClean="0"/>
              <a:t>75,930,664 rows</a:t>
            </a:r>
            <a:endParaRPr lang="en-US" sz="1000" dirty="0"/>
          </a:p>
        </p:txBody>
      </p:sp>
      <p:sp>
        <p:nvSpPr>
          <p:cNvPr id="41" name="Rectangle 40"/>
          <p:cNvSpPr/>
          <p:nvPr/>
        </p:nvSpPr>
        <p:spPr>
          <a:xfrm>
            <a:off x="154722" y="4160124"/>
            <a:ext cx="6650742" cy="861774"/>
          </a:xfrm>
          <a:prstGeom prst="rect">
            <a:avLst/>
          </a:prstGeom>
        </p:spPr>
        <p:txBody>
          <a:bodyPr wrap="square">
            <a:spAutoFit/>
          </a:bodyPr>
          <a:lstStyle/>
          <a:p>
            <a:r>
              <a:rPr lang="en-US" sz="1000" b="1" dirty="0" smtClean="0"/>
              <a:t>Data Source</a:t>
            </a:r>
          </a:p>
          <a:p>
            <a:r>
              <a:rPr lang="en-US" sz="1000" dirty="0" smtClean="0">
                <a:hlinkClick r:id="rId3"/>
              </a:rPr>
              <a:t>https://www.uspto.gov/learning-and-resources/electronic-data-products/patent-examination-research-dataset-public-pair</a:t>
            </a:r>
            <a:endParaRPr lang="en-US" sz="1000" dirty="0" smtClean="0"/>
          </a:p>
          <a:p>
            <a:r>
              <a:rPr lang="en-US" sz="1000" dirty="0">
                <a:hlinkClick r:id="rId4"/>
              </a:rPr>
              <a:t>https://</a:t>
            </a:r>
            <a:r>
              <a:rPr lang="en-US" sz="1000" dirty="0" smtClean="0">
                <a:hlinkClick r:id="rId4"/>
              </a:rPr>
              <a:t>www.uspto.gov/learning-and-resources/electronic-data-products/patent-claims-research-dataset</a:t>
            </a:r>
            <a:endParaRPr lang="en-US" sz="1000" dirty="0" smtClean="0"/>
          </a:p>
          <a:p>
            <a:endParaRPr lang="en-US" sz="1000" dirty="0"/>
          </a:p>
          <a:p>
            <a:endParaRPr lang="en-US" sz="1000" dirty="0"/>
          </a:p>
        </p:txBody>
      </p:sp>
    </p:spTree>
    <p:extLst>
      <p:ext uri="{BB962C8B-B14F-4D97-AF65-F5344CB8AC3E}">
        <p14:creationId xmlns:p14="http://schemas.microsoft.com/office/powerpoint/2010/main" val="31435621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6769" y="1960284"/>
            <a:ext cx="7772400" cy="1102519"/>
          </a:xfrm>
        </p:spPr>
        <p:txBody>
          <a:bodyPr>
            <a:normAutofit fontScale="90000"/>
          </a:bodyPr>
          <a:lstStyle/>
          <a:p>
            <a:r>
              <a:rPr lang="en-US" b="1" dirty="0">
                <a:latin typeface="+mj-lt"/>
              </a:rPr>
              <a:t>application_data</a:t>
            </a:r>
            <a:r>
              <a:rPr lang="en-US" sz="3600" dirty="0">
                <a:latin typeface="+mj-lt"/>
                <a:ea typeface="Calibri"/>
                <a:cs typeface="Calibri"/>
                <a:sym typeface="Calibri"/>
              </a:rPr>
              <a:t/>
            </a:r>
            <a:br>
              <a:rPr lang="en-US" sz="3600" dirty="0">
                <a:latin typeface="+mj-lt"/>
                <a:ea typeface="Calibri"/>
                <a:cs typeface="Calibri"/>
                <a:sym typeface="Calibri"/>
              </a:rPr>
            </a:br>
            <a:endParaRPr lang="en-US" dirty="0">
              <a:latin typeface="+mj-lt"/>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6</a:t>
            </a:fld>
            <a:endParaRPr lang="en-US" dirty="0"/>
          </a:p>
        </p:txBody>
      </p:sp>
      <p:sp>
        <p:nvSpPr>
          <p:cNvPr id="5"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13205057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698" y="4800829"/>
            <a:ext cx="1336638" cy="317958"/>
          </a:xfrm>
        </p:spPr>
        <p:txBody>
          <a:bodyPr>
            <a:normAutofit/>
          </a:bodyPr>
          <a:lstStyle/>
          <a:p>
            <a:r>
              <a:rPr lang="en-US" sz="1000" dirty="0" smtClean="0">
                <a:latin typeface="+mn-lt"/>
              </a:rPr>
              <a:t>application_data.csv</a:t>
            </a:r>
            <a:endParaRPr lang="en-US" sz="1000" dirty="0">
              <a:latin typeface="+mn-lt"/>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7</a:t>
            </a:fld>
            <a:endParaRPr lang="en-US" dirty="0"/>
          </a:p>
        </p:txBody>
      </p:sp>
      <p:sp>
        <p:nvSpPr>
          <p:cNvPr id="8" name="TextBox 7"/>
          <p:cNvSpPr txBox="1"/>
          <p:nvPr/>
        </p:nvSpPr>
        <p:spPr>
          <a:xfrm>
            <a:off x="432390" y="686220"/>
            <a:ext cx="5515329" cy="369332"/>
          </a:xfrm>
          <a:prstGeom prst="rect">
            <a:avLst/>
          </a:prstGeom>
          <a:noFill/>
        </p:spPr>
        <p:txBody>
          <a:bodyPr wrap="square" rtlCol="0">
            <a:spAutoFit/>
          </a:bodyPr>
          <a:lstStyle/>
          <a:p>
            <a:r>
              <a:rPr lang="en-US" b="1" dirty="0" err="1" smtClean="0"/>
              <a:t>patent_issue_date</a:t>
            </a:r>
            <a:r>
              <a:rPr lang="en-US" b="1" dirty="0" smtClean="0"/>
              <a:t>: </a:t>
            </a:r>
            <a:r>
              <a:rPr lang="en-US" dirty="0" smtClean="0"/>
              <a:t>Latest </a:t>
            </a:r>
            <a:r>
              <a:rPr lang="en-US" dirty="0" smtClean="0"/>
              <a:t>2020-04-21 – </a:t>
            </a:r>
            <a:r>
              <a:rPr lang="en-US" dirty="0" smtClean="0">
                <a:solidFill>
                  <a:srgbClr val="FF0000"/>
                </a:solidFill>
              </a:rPr>
              <a:t>good data set!</a:t>
            </a:r>
            <a:endParaRPr lang="en-US" dirty="0">
              <a:solidFill>
                <a:srgbClr val="FF0000"/>
              </a:solidFill>
            </a:endParaRPr>
          </a:p>
        </p:txBody>
      </p:sp>
      <p:sp>
        <p:nvSpPr>
          <p:cNvPr id="9" name="TextBox 8"/>
          <p:cNvSpPr txBox="1"/>
          <p:nvPr/>
        </p:nvSpPr>
        <p:spPr>
          <a:xfrm>
            <a:off x="432390" y="1872237"/>
            <a:ext cx="6882809" cy="1200329"/>
          </a:xfrm>
          <a:prstGeom prst="rect">
            <a:avLst/>
          </a:prstGeom>
          <a:noFill/>
        </p:spPr>
        <p:txBody>
          <a:bodyPr wrap="square" rtlCol="0">
            <a:spAutoFit/>
          </a:bodyPr>
          <a:lstStyle/>
          <a:p>
            <a:r>
              <a:rPr lang="en-US" dirty="0" err="1" smtClean="0"/>
              <a:t>application_cleaned_nona</a:t>
            </a:r>
            <a:endParaRPr lang="en-US" dirty="0" smtClean="0"/>
          </a:p>
          <a:p>
            <a:r>
              <a:rPr lang="en-US" dirty="0"/>
              <a:t>(4,964,813 rows)</a:t>
            </a:r>
          </a:p>
          <a:p>
            <a:endParaRPr lang="en-US" dirty="0"/>
          </a:p>
          <a:p>
            <a:r>
              <a:rPr lang="en-US" dirty="0"/>
              <a:t> </a:t>
            </a:r>
            <a:r>
              <a:rPr lang="en-US" dirty="0" smtClean="0"/>
              <a:t>                             </a:t>
            </a:r>
            <a:r>
              <a:rPr lang="en-US" dirty="0" smtClean="0"/>
              <a:t>“</a:t>
            </a:r>
            <a:r>
              <a:rPr lang="en-US" dirty="0" err="1" smtClean="0"/>
              <a:t>patent_issue_and_file_date_delta</a:t>
            </a:r>
            <a:r>
              <a:rPr lang="en-US" dirty="0" smtClean="0"/>
              <a:t>”</a:t>
            </a:r>
            <a:endParaRPr lang="en-US" dirty="0"/>
          </a:p>
        </p:txBody>
      </p:sp>
      <p:pic>
        <p:nvPicPr>
          <p:cNvPr id="14" name="Picture 13"/>
          <p:cNvPicPr>
            <a:picLocks noChangeAspect="1"/>
          </p:cNvPicPr>
          <p:nvPr/>
        </p:nvPicPr>
        <p:blipFill>
          <a:blip r:embed="rId3"/>
          <a:stretch>
            <a:fillRect/>
          </a:stretch>
        </p:blipFill>
        <p:spPr>
          <a:xfrm>
            <a:off x="3200400" y="1432588"/>
            <a:ext cx="5008562" cy="1078276"/>
          </a:xfrm>
          <a:prstGeom prst="rect">
            <a:avLst/>
          </a:prstGeom>
        </p:spPr>
      </p:pic>
      <p:pic>
        <p:nvPicPr>
          <p:cNvPr id="15" name="Picture 14"/>
          <p:cNvPicPr>
            <a:picLocks noChangeAspect="1"/>
          </p:cNvPicPr>
          <p:nvPr/>
        </p:nvPicPr>
        <p:blipFill>
          <a:blip r:embed="rId4"/>
          <a:stretch>
            <a:fillRect/>
          </a:stretch>
        </p:blipFill>
        <p:spPr>
          <a:xfrm>
            <a:off x="3080557" y="3187222"/>
            <a:ext cx="3552825" cy="1333500"/>
          </a:xfrm>
          <a:prstGeom prst="rect">
            <a:avLst/>
          </a:prstGeom>
        </p:spPr>
      </p:pic>
      <p:sp>
        <p:nvSpPr>
          <p:cNvPr id="3" name="TextBox 2"/>
          <p:cNvSpPr txBox="1"/>
          <p:nvPr/>
        </p:nvSpPr>
        <p:spPr>
          <a:xfrm>
            <a:off x="4624419" y="3332246"/>
            <a:ext cx="1793854" cy="246221"/>
          </a:xfrm>
          <a:prstGeom prst="rect">
            <a:avLst/>
          </a:prstGeom>
          <a:noFill/>
        </p:spPr>
        <p:txBody>
          <a:bodyPr wrap="square" rtlCol="0">
            <a:spAutoFit/>
          </a:bodyPr>
          <a:lstStyle/>
          <a:p>
            <a:r>
              <a:rPr lang="en-US" sz="1000" dirty="0" smtClean="0">
                <a:solidFill>
                  <a:srgbClr val="FF0000"/>
                </a:solidFill>
              </a:rPr>
              <a:t>2.55 years</a:t>
            </a:r>
            <a:endParaRPr lang="en-US" sz="1000" dirty="0">
              <a:solidFill>
                <a:srgbClr val="FF0000"/>
              </a:solidFill>
            </a:endParaRPr>
          </a:p>
        </p:txBody>
      </p:sp>
      <p:sp>
        <p:nvSpPr>
          <p:cNvPr id="5" name="Rectangle 4"/>
          <p:cNvSpPr/>
          <p:nvPr/>
        </p:nvSpPr>
        <p:spPr>
          <a:xfrm>
            <a:off x="129697" y="54749"/>
            <a:ext cx="5612075" cy="369332"/>
          </a:xfrm>
          <a:prstGeom prst="rect">
            <a:avLst/>
          </a:prstGeom>
        </p:spPr>
        <p:txBody>
          <a:bodyPr wrap="square">
            <a:spAutoFit/>
          </a:bodyPr>
          <a:lstStyle/>
          <a:p>
            <a:r>
              <a:rPr lang="en-US" b="1" i="1" u="sng" dirty="0" smtClean="0">
                <a:solidFill>
                  <a:srgbClr val="FF0000"/>
                </a:solidFill>
              </a:rPr>
              <a:t>Study days between patent issuing and filing</a:t>
            </a:r>
            <a:endParaRPr lang="en-US" b="1" i="1" u="sng" dirty="0">
              <a:solidFill>
                <a:srgbClr val="FF0000"/>
              </a:solidFill>
            </a:endParaRPr>
          </a:p>
        </p:txBody>
      </p:sp>
    </p:spTree>
    <p:extLst>
      <p:ext uri="{BB962C8B-B14F-4D97-AF65-F5344CB8AC3E}">
        <p14:creationId xmlns:p14="http://schemas.microsoft.com/office/powerpoint/2010/main" val="38764150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8</a:t>
            </a:fld>
            <a:endParaRPr lang="en-US" dirty="0"/>
          </a:p>
        </p:txBody>
      </p:sp>
      <p:pic>
        <p:nvPicPr>
          <p:cNvPr id="5" name="Picture 4"/>
          <p:cNvPicPr>
            <a:picLocks noChangeAspect="1"/>
          </p:cNvPicPr>
          <p:nvPr/>
        </p:nvPicPr>
        <p:blipFill>
          <a:blip r:embed="rId3"/>
          <a:stretch>
            <a:fillRect/>
          </a:stretch>
        </p:blipFill>
        <p:spPr>
          <a:xfrm>
            <a:off x="0" y="777336"/>
            <a:ext cx="4176864" cy="2587723"/>
          </a:xfrm>
          <a:prstGeom prst="rect">
            <a:avLst/>
          </a:prstGeom>
        </p:spPr>
      </p:pic>
      <p:sp>
        <p:nvSpPr>
          <p:cNvPr id="6" name="Rectangle 5"/>
          <p:cNvSpPr/>
          <p:nvPr/>
        </p:nvSpPr>
        <p:spPr>
          <a:xfrm>
            <a:off x="1466336" y="3955279"/>
            <a:ext cx="6540842" cy="338554"/>
          </a:xfrm>
          <a:prstGeom prst="rect">
            <a:avLst/>
          </a:prstGeom>
        </p:spPr>
        <p:txBody>
          <a:bodyPr wrap="square">
            <a:spAutoFit/>
          </a:bodyPr>
          <a:lstStyle/>
          <a:p>
            <a:pPr fontAlgn="base"/>
            <a:r>
              <a:rPr lang="en-US" sz="1600" b="1" i="1" u="sng" dirty="0">
                <a:solidFill>
                  <a:srgbClr val="FF0000"/>
                </a:solidFill>
              </a:rPr>
              <a:t>R</a:t>
            </a:r>
            <a:r>
              <a:rPr lang="en-US" sz="1600" b="1" i="1" u="sng" dirty="0" smtClean="0">
                <a:solidFill>
                  <a:srgbClr val="FF0000"/>
                </a:solidFill>
              </a:rPr>
              <a:t>eject </a:t>
            </a:r>
            <a:r>
              <a:rPr lang="en-US" sz="1600" b="1" i="1" u="sng" dirty="0">
                <a:solidFill>
                  <a:srgbClr val="FF0000"/>
                </a:solidFill>
              </a:rPr>
              <a:t>the null </a:t>
            </a:r>
            <a:r>
              <a:rPr lang="en-US" sz="1600" b="1" i="1" u="sng" dirty="0" smtClean="0">
                <a:solidFill>
                  <a:srgbClr val="FF0000"/>
                </a:solidFill>
              </a:rPr>
              <a:t>hypothesis</a:t>
            </a:r>
            <a:r>
              <a:rPr lang="en-US" sz="1600" b="1" i="1" u="sng" dirty="0" smtClean="0">
                <a:solidFill>
                  <a:srgbClr val="FF0000"/>
                </a:solidFill>
              </a:rPr>
              <a:t>.</a:t>
            </a:r>
            <a:r>
              <a:rPr lang="en-US" sz="1600" b="1" i="1" u="sng" dirty="0" smtClean="0">
                <a:solidFill>
                  <a:srgbClr val="FF0000"/>
                </a:solidFill>
              </a:rPr>
              <a:t> Data </a:t>
            </a:r>
            <a:r>
              <a:rPr lang="en-US" sz="1600" b="1" i="1" u="sng" dirty="0">
                <a:solidFill>
                  <a:srgbClr val="FF0000"/>
                </a:solidFill>
              </a:rPr>
              <a:t>doesn't seem to be normal</a:t>
            </a:r>
            <a:r>
              <a:rPr lang="en-US" sz="1600" b="1" i="1" u="sng" dirty="0" smtClean="0">
                <a:solidFill>
                  <a:srgbClr val="FF0000"/>
                </a:solidFill>
              </a:rPr>
              <a:t>. Right skew.</a:t>
            </a:r>
            <a:endParaRPr lang="en-US" sz="1600" b="1" i="1" u="sng" dirty="0">
              <a:solidFill>
                <a:srgbClr val="FF0000"/>
              </a:solidFill>
              <a:effectLst/>
            </a:endParaRPr>
          </a:p>
        </p:txBody>
      </p:sp>
      <p:pic>
        <p:nvPicPr>
          <p:cNvPr id="7" name="Picture 6"/>
          <p:cNvPicPr>
            <a:picLocks noChangeAspect="1"/>
          </p:cNvPicPr>
          <p:nvPr/>
        </p:nvPicPr>
        <p:blipFill>
          <a:blip r:embed="rId4"/>
          <a:stretch>
            <a:fillRect/>
          </a:stretch>
        </p:blipFill>
        <p:spPr>
          <a:xfrm>
            <a:off x="4176864" y="796988"/>
            <a:ext cx="4967136" cy="2568071"/>
          </a:xfrm>
          <a:prstGeom prst="rect">
            <a:avLst/>
          </a:prstGeom>
        </p:spPr>
      </p:pic>
      <p:sp>
        <p:nvSpPr>
          <p:cNvPr id="8" name="TextBox 7"/>
          <p:cNvSpPr txBox="1"/>
          <p:nvPr/>
        </p:nvSpPr>
        <p:spPr>
          <a:xfrm>
            <a:off x="2363631" y="2161953"/>
            <a:ext cx="1304260" cy="369332"/>
          </a:xfrm>
          <a:prstGeom prst="rect">
            <a:avLst/>
          </a:prstGeom>
          <a:noFill/>
        </p:spPr>
        <p:txBody>
          <a:bodyPr wrap="square" rtlCol="0">
            <a:spAutoFit/>
          </a:bodyPr>
          <a:lstStyle/>
          <a:p>
            <a:r>
              <a:rPr lang="en-US" dirty="0" smtClean="0">
                <a:solidFill>
                  <a:srgbClr val="FF0000"/>
                </a:solidFill>
              </a:rPr>
              <a:t>Outliers</a:t>
            </a:r>
            <a:endParaRPr lang="en-US" dirty="0">
              <a:solidFill>
                <a:srgbClr val="FF0000"/>
              </a:solidFill>
            </a:endParaRPr>
          </a:p>
        </p:txBody>
      </p:sp>
      <p:sp>
        <p:nvSpPr>
          <p:cNvPr id="9" name="Title 1"/>
          <p:cNvSpPr>
            <a:spLocks noGrp="1"/>
          </p:cNvSpPr>
          <p:nvPr>
            <p:ph type="ctrTitle"/>
          </p:nvPr>
        </p:nvSpPr>
        <p:spPr>
          <a:xfrm>
            <a:off x="129698" y="4800829"/>
            <a:ext cx="1336638" cy="317958"/>
          </a:xfrm>
        </p:spPr>
        <p:txBody>
          <a:bodyPr>
            <a:normAutofit/>
          </a:bodyPr>
          <a:lstStyle/>
          <a:p>
            <a:r>
              <a:rPr lang="en-US" sz="1000" dirty="0" smtClean="0">
                <a:latin typeface="+mn-lt"/>
              </a:rPr>
              <a:t>application_data.csv</a:t>
            </a:r>
            <a:endParaRPr lang="en-US" sz="1000" dirty="0">
              <a:latin typeface="+mn-lt"/>
            </a:endParaRPr>
          </a:p>
        </p:txBody>
      </p:sp>
    </p:spTree>
    <p:extLst>
      <p:ext uri="{BB962C8B-B14F-4D97-AF65-F5344CB8AC3E}">
        <p14:creationId xmlns:p14="http://schemas.microsoft.com/office/powerpoint/2010/main" val="13913165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5063</TotalTime>
  <Words>2406</Words>
  <Application>Microsoft Office PowerPoint</Application>
  <PresentationFormat>On-screen Show (16:9)</PresentationFormat>
  <Paragraphs>369</Paragraphs>
  <Slides>51</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HurmeGeometricSans2</vt:lpstr>
      <vt:lpstr>inherit</vt:lpstr>
      <vt:lpstr>Arial</vt:lpstr>
      <vt:lpstr>Calibri</vt:lpstr>
      <vt:lpstr>Verdana</vt:lpstr>
      <vt:lpstr>Office Theme</vt:lpstr>
      <vt:lpstr>Pattern</vt:lpstr>
      <vt:lpstr>Let’s Pattern USPTO Patents</vt:lpstr>
      <vt:lpstr>PowerPoint Presentation</vt:lpstr>
      <vt:lpstr>PowerPoint Presentation</vt:lpstr>
      <vt:lpstr>PowerPoint Presentation</vt:lpstr>
      <vt:lpstr>PowerPoint Presentation</vt:lpstr>
      <vt:lpstr>application_data </vt:lpstr>
      <vt:lpstr>application_data.csv</vt:lpstr>
      <vt:lpstr>application_data.csv</vt:lpstr>
      <vt:lpstr>application_data.csv</vt:lpstr>
      <vt:lpstr>How about “patent_issue_and_file_date_delta” under each uspc_class?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an App (SQL, PowerApp)</vt:lpstr>
      <vt:lpstr> Merge filing period DataFrame with patented rate DataFrame</vt:lpstr>
      <vt:lpstr>PowerPoint Presentation</vt:lpstr>
      <vt:lpstr>attorney_agent</vt:lpstr>
      <vt:lpstr>PowerPoint Presentation</vt:lpstr>
      <vt:lpstr>PowerPoint Presentation</vt:lpstr>
      <vt:lpstr>PowerPoint Presentation</vt:lpstr>
      <vt:lpstr>PowerPoint Presentation</vt:lpstr>
      <vt:lpstr>attorney_agent.csv</vt:lpstr>
      <vt:lpstr>PowerPoint Presentation</vt:lpstr>
      <vt:lpstr>Make an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Want to be surrounded by inventors?  Want to make more $ filing patents?    </vt:lpstr>
      <vt:lpstr>Move to California!</vt:lpstr>
      <vt:lpstr>PowerPoint Presentation</vt:lpstr>
      <vt:lpstr>PowerPoint Presentation</vt:lpstr>
      <vt:lpstr>PowerPoint Presentation</vt:lpstr>
      <vt:lpstr>PowerPoint Presentation</vt:lpstr>
      <vt:lpstr>PowerPoint Presentation</vt:lpstr>
      <vt:lpstr>PowerPoint Presentation</vt:lpstr>
      <vt:lpstr>25 claims in one patent 135 words in one claim 873 characters in one claim</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Geraldo Rivera</dc:creator>
  <cp:lastModifiedBy>Liang Gong</cp:lastModifiedBy>
  <cp:revision>199</cp:revision>
  <dcterms:created xsi:type="dcterms:W3CDTF">2015-07-21T16:44:10Z</dcterms:created>
  <dcterms:modified xsi:type="dcterms:W3CDTF">2021-04-04T05:39:28Z</dcterms:modified>
</cp:coreProperties>
</file>